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66" r:id="rId5"/>
    <p:sldId id="269" r:id="rId6"/>
    <p:sldId id="258" r:id="rId7"/>
    <p:sldId id="259" r:id="rId8"/>
    <p:sldId id="262" r:id="rId9"/>
    <p:sldId id="296" r:id="rId10"/>
    <p:sldId id="292" r:id="rId11"/>
    <p:sldId id="317" r:id="rId12"/>
    <p:sldId id="293" r:id="rId13"/>
    <p:sldId id="271" r:id="rId14"/>
    <p:sldId id="290" r:id="rId15"/>
    <p:sldId id="298" r:id="rId16"/>
    <p:sldId id="318" r:id="rId17"/>
    <p:sldId id="304" r:id="rId18"/>
    <p:sldId id="299" r:id="rId19"/>
    <p:sldId id="300" r:id="rId20"/>
    <p:sldId id="260" r:id="rId21"/>
    <p:sldId id="321" r:id="rId22"/>
    <p:sldId id="301" r:id="rId23"/>
    <p:sldId id="320" r:id="rId24"/>
    <p:sldId id="319" r:id="rId25"/>
    <p:sldId id="302" r:id="rId26"/>
    <p:sldId id="322" r:id="rId27"/>
    <p:sldId id="324" r:id="rId28"/>
    <p:sldId id="306" r:id="rId29"/>
    <p:sldId id="323" r:id="rId30"/>
    <p:sldId id="309" r:id="rId31"/>
    <p:sldId id="310" r:id="rId32"/>
    <p:sldId id="26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09D"/>
    <a:srgbClr val="F9F4EC"/>
    <a:srgbClr val="B83881"/>
    <a:srgbClr val="CCD0DF"/>
    <a:srgbClr val="E9EDF4"/>
    <a:srgbClr val="7030A0"/>
    <a:srgbClr val="8F1F51"/>
    <a:srgbClr val="A40060"/>
    <a:srgbClr val="97B1CC"/>
    <a:srgbClr val="7D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6197"/>
  </p:normalViewPr>
  <p:slideViewPr>
    <p:cSldViewPr snapToGrid="0" showGuides="1">
      <p:cViewPr varScale="1">
        <p:scale>
          <a:sx n="107" d="100"/>
          <a:sy n="107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25F89-A21C-4D7A-95ED-565F3524E9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F2FF5E-2CA0-4F46-BA93-0F38EA6C396F}">
      <dgm:prSet phldrT="[Texte]" custT="1"/>
      <dgm:spPr>
        <a:xfrm>
          <a:off x="1768260" y="-71937"/>
          <a:ext cx="1533273" cy="742543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Respect de la dignité, intégrité, vie privée, intimité, sécurité </a:t>
          </a:r>
        </a:p>
      </dgm:t>
    </dgm:pt>
    <dgm:pt modelId="{06B32D06-1F64-42CA-889B-CF8E63A1AA45}" type="parTrans" cxnId="{8B2EE7D6-DA60-47A8-898C-955411D27C8C}">
      <dgm:prSet/>
      <dgm:spPr/>
      <dgm:t>
        <a:bodyPr/>
        <a:lstStyle/>
        <a:p>
          <a:endParaRPr lang="fr-FR"/>
        </a:p>
      </dgm:t>
    </dgm:pt>
    <dgm:pt modelId="{5A22E5F0-2A55-4FB0-BBCD-A4EDE07309BF}" type="sibTrans" cxnId="{8B2EE7D6-DA60-47A8-898C-955411D27C8C}">
      <dgm:prSet/>
      <dgm:spPr>
        <a:xfrm>
          <a:off x="776030" y="286684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2529969" y="193661"/>
              </a:moveTo>
              <a:arcTo wR="1733724" hR="1733724" stAng="17840394" swAng="979850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8B1FE5B9-1AF8-4F3D-8112-A763B899D9D2}">
      <dgm:prSet phldrT="[Texte]" custT="1"/>
      <dgm:spPr>
        <a:xfrm>
          <a:off x="3346563" y="769846"/>
          <a:ext cx="1309552" cy="707195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Libre choix des prestations offertes</a:t>
          </a:r>
        </a:p>
      </dgm:t>
    </dgm:pt>
    <dgm:pt modelId="{49C42EF3-A73D-46D1-823F-58F9310F5B95}" type="parTrans" cxnId="{D95FB1D6-EC4B-42FA-8C45-FB3C0118A462}">
      <dgm:prSet/>
      <dgm:spPr/>
      <dgm:t>
        <a:bodyPr/>
        <a:lstStyle/>
        <a:p>
          <a:endParaRPr lang="fr-FR"/>
        </a:p>
      </dgm:t>
    </dgm:pt>
    <dgm:pt modelId="{BC31E735-6389-4135-9D85-4352C5A540D6}" type="sibTrans" cxnId="{D95FB1D6-EC4B-42FA-8C45-FB3C0118A462}">
      <dgm:prSet/>
      <dgm:spPr>
        <a:xfrm>
          <a:off x="801616" y="325170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68728" y="1157039"/>
              </a:moveTo>
              <a:arcTo wR="1733724" hR="1733724" stAng="20434298" swAng="1070181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3CAA4C56-5C72-435C-8AA9-A0B26F684B17}">
      <dgm:prSet phldrT="[Texte]" custT="1"/>
      <dgm:spPr>
        <a:xfrm>
          <a:off x="3490062" y="2016210"/>
          <a:ext cx="1470184" cy="805277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Accompagnement individualisé adapté</a:t>
          </a:r>
        </a:p>
      </dgm:t>
    </dgm:pt>
    <dgm:pt modelId="{6AD50DE7-AC17-4048-A655-7B8D73656D35}" type="parTrans" cxnId="{23D7634A-8FBA-467B-9A4B-8678C649D419}">
      <dgm:prSet/>
      <dgm:spPr/>
      <dgm:t>
        <a:bodyPr/>
        <a:lstStyle/>
        <a:p>
          <a:endParaRPr lang="fr-FR"/>
        </a:p>
      </dgm:t>
    </dgm:pt>
    <dgm:pt modelId="{940406FB-CF1B-43B0-8FCE-AB7F370698D2}" type="sibTrans" cxnId="{23D7634A-8FBA-467B-9A4B-8678C649D419}">
      <dgm:prSet/>
      <dgm:spPr>
        <a:xfrm>
          <a:off x="759025" y="387987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18419" y="2436963"/>
              </a:moveTo>
              <a:arcTo wR="1733724" hR="1733724" stAng="1435810" swAng="737295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78568A5B-9773-4269-B702-5CD04E76E014}">
      <dgm:prSet phldrT="[Texte]" custT="1"/>
      <dgm:spPr>
        <a:xfrm>
          <a:off x="2936391" y="3149161"/>
          <a:ext cx="1104891" cy="713906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Confidentialité des informations </a:t>
          </a:r>
        </a:p>
      </dgm:t>
    </dgm:pt>
    <dgm:pt modelId="{A4113F69-FC1A-4917-9001-DC5270170044}" type="parTrans" cxnId="{B3D5C7FD-BC9A-4A62-A6BF-82D10A315DA7}">
      <dgm:prSet/>
      <dgm:spPr/>
      <dgm:t>
        <a:bodyPr/>
        <a:lstStyle/>
        <a:p>
          <a:endParaRPr lang="fr-FR"/>
        </a:p>
      </dgm:t>
    </dgm:pt>
    <dgm:pt modelId="{46257898-D1DF-42C5-BD18-040A6928643C}" type="sibTrans" cxnId="{B3D5C7FD-BC9A-4A62-A6BF-82D10A315DA7}">
      <dgm:prSet/>
      <dgm:spPr>
        <a:xfrm>
          <a:off x="754201" y="333035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2176111" y="3410059"/>
              </a:moveTo>
              <a:arcTo wR="1733724" hR="1733724" stAng="4512997" swAng="1229204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B86E54A6-5DB3-46FB-9CC4-F73710E12640}">
      <dgm:prSet phldrT="[Texte]" custT="1"/>
      <dgm:spPr>
        <a:xfrm>
          <a:off x="1084458" y="3210989"/>
          <a:ext cx="1224916" cy="768202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Accès à toute information relative à sa prise en charge </a:t>
          </a:r>
        </a:p>
      </dgm:t>
    </dgm:pt>
    <dgm:pt modelId="{F686B5C9-FE57-4D0F-B614-14F382950CAF}" type="parTrans" cxnId="{3C8E04D1-E643-4E29-A54F-C775CFDD679F}">
      <dgm:prSet/>
      <dgm:spPr/>
      <dgm:t>
        <a:bodyPr/>
        <a:lstStyle/>
        <a:p>
          <a:endParaRPr lang="fr-FR"/>
        </a:p>
      </dgm:t>
    </dgm:pt>
    <dgm:pt modelId="{56E20C98-89C8-49A8-9E17-1175EC2C49C6}" type="sibTrans" cxnId="{3C8E04D1-E643-4E29-A54F-C775CFDD679F}">
      <dgm:prSet/>
      <dgm:spPr>
        <a:xfrm>
          <a:off x="871901" y="448290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5913" y="2759359"/>
              </a:moveTo>
              <a:arcTo wR="1733724" hR="1733724" stAng="8623854" swAng="807494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EEB27BAA-EC91-411C-8750-E400D95C3E72}">
      <dgm:prSet phldrT="[Texte]" custT="1"/>
      <dgm:spPr>
        <a:xfrm>
          <a:off x="202302" y="1987357"/>
          <a:ext cx="1284676" cy="862984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Information sur ses droits fondamentaux et de recours </a:t>
          </a:r>
        </a:p>
      </dgm:t>
    </dgm:pt>
    <dgm:pt modelId="{6574A267-B6B2-4497-9918-ED341B3979D0}" type="parTrans" cxnId="{DC6FC849-5E6D-4766-B09B-CD37EE98523D}">
      <dgm:prSet/>
      <dgm:spPr/>
      <dgm:t>
        <a:bodyPr/>
        <a:lstStyle/>
        <a:p>
          <a:endParaRPr lang="fr-FR"/>
        </a:p>
      </dgm:t>
    </dgm:pt>
    <dgm:pt modelId="{01DF2816-07E1-4A67-87EF-17596D4C8577}" type="sibTrans" cxnId="{DC6FC849-5E6D-4766-B09B-CD37EE98523D}">
      <dgm:prSet/>
      <dgm:spPr>
        <a:xfrm>
          <a:off x="801655" y="233246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74" y="1749763"/>
              </a:moveTo>
              <a:arcTo wR="1733724" hR="1733724" stAng="10768197" swAng="847090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F1113864-96D4-419A-BDA3-2134B3A44DE6}">
      <dgm:prSet phldrT="[Texte]" custT="1"/>
      <dgm:spPr>
        <a:xfrm>
          <a:off x="259363" y="768073"/>
          <a:ext cx="1515438" cy="787351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2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Participation à la construction du projet d’accompagnement</a:t>
          </a:r>
        </a:p>
      </dgm:t>
    </dgm:pt>
    <dgm:pt modelId="{6EAEC3FC-5E02-48DC-BB22-411FB4B9736C}" type="parTrans" cxnId="{50EDE9CA-3F0D-4BC4-A9E3-38F37CCDCA09}">
      <dgm:prSet/>
      <dgm:spPr/>
      <dgm:t>
        <a:bodyPr/>
        <a:lstStyle/>
        <a:p>
          <a:endParaRPr lang="fr-FR"/>
        </a:p>
      </dgm:t>
    </dgm:pt>
    <dgm:pt modelId="{C6964A9C-839D-4B19-95D0-186D895A651A}" type="sibTrans" cxnId="{50EDE9CA-3F0D-4BC4-A9E3-38F37CCDCA09}">
      <dgm:prSet/>
      <dgm:spPr>
        <a:xfrm>
          <a:off x="751929" y="322656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577463" y="441880"/>
              </a:moveTo>
              <a:arcTo wR="1733724" hR="1733724" stAng="13690198" swAng="1032727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86B3BDDC-8A54-4522-B187-60032200BBFC}" type="pres">
      <dgm:prSet presAssocID="{D7F25F89-A21C-4D7A-95ED-565F3524E9A6}" presName="cycle" presStyleCnt="0">
        <dgm:presLayoutVars>
          <dgm:dir/>
          <dgm:resizeHandles val="exact"/>
        </dgm:presLayoutVars>
      </dgm:prSet>
      <dgm:spPr/>
    </dgm:pt>
    <dgm:pt modelId="{EFD3AF21-AAF6-4FCE-89E1-05774832147D}" type="pres">
      <dgm:prSet presAssocID="{A8F2FF5E-2CA0-4F46-BA93-0F38EA6C396F}" presName="node" presStyleLbl="node1" presStyleIdx="0" presStyleCnt="7" custScaleX="163950" custScaleY="122152">
        <dgm:presLayoutVars>
          <dgm:bulletEnabled val="1"/>
        </dgm:presLayoutVars>
      </dgm:prSet>
      <dgm:spPr/>
    </dgm:pt>
    <dgm:pt modelId="{D5A6B8B3-9CF6-48FC-9D05-099BB64E6145}" type="pres">
      <dgm:prSet presAssocID="{A8F2FF5E-2CA0-4F46-BA93-0F38EA6C396F}" presName="spNode" presStyleCnt="0"/>
      <dgm:spPr/>
    </dgm:pt>
    <dgm:pt modelId="{7DE03FA4-50B3-48D7-B375-994AF0133D2D}" type="pres">
      <dgm:prSet presAssocID="{5A22E5F0-2A55-4FB0-BBCD-A4EDE07309BF}" presName="sibTrans" presStyleLbl="sibTrans1D1" presStyleIdx="0" presStyleCnt="7"/>
      <dgm:spPr/>
    </dgm:pt>
    <dgm:pt modelId="{E67CB902-7F2E-41BC-BEE6-BAB6ADC835A1}" type="pres">
      <dgm:prSet presAssocID="{8B1FE5B9-1AF8-4F3D-8112-A763B899D9D2}" presName="node" presStyleLbl="node1" presStyleIdx="1" presStyleCnt="7" custScaleX="140028" custScaleY="116337" custRadScaleRad="99534" custRadScaleInc="39437">
        <dgm:presLayoutVars>
          <dgm:bulletEnabled val="1"/>
        </dgm:presLayoutVars>
      </dgm:prSet>
      <dgm:spPr/>
    </dgm:pt>
    <dgm:pt modelId="{38F496D1-A11F-407C-8E24-23C3913DD4DB}" type="pres">
      <dgm:prSet presAssocID="{8B1FE5B9-1AF8-4F3D-8112-A763B899D9D2}" presName="spNode" presStyleCnt="0"/>
      <dgm:spPr/>
    </dgm:pt>
    <dgm:pt modelId="{42F9EDFB-A875-4DFC-8185-813BEBE59B1E}" type="pres">
      <dgm:prSet presAssocID="{BC31E735-6389-4135-9D85-4352C5A540D6}" presName="sibTrans" presStyleLbl="sibTrans1D1" presStyleIdx="1" presStyleCnt="7"/>
      <dgm:spPr/>
    </dgm:pt>
    <dgm:pt modelId="{15E1064A-141D-4879-BBA7-DB896FA46BB9}" type="pres">
      <dgm:prSet presAssocID="{3CAA4C56-5C72-435C-8AA9-A0B26F684B17}" presName="node" presStyleLbl="node1" presStyleIdx="2" presStyleCnt="7" custScaleX="157204" custScaleY="132472">
        <dgm:presLayoutVars>
          <dgm:bulletEnabled val="1"/>
        </dgm:presLayoutVars>
      </dgm:prSet>
      <dgm:spPr/>
    </dgm:pt>
    <dgm:pt modelId="{DA2BC0E0-0F37-4046-B046-DAD3FEE209D0}" type="pres">
      <dgm:prSet presAssocID="{3CAA4C56-5C72-435C-8AA9-A0B26F684B17}" presName="spNode" presStyleCnt="0"/>
      <dgm:spPr/>
    </dgm:pt>
    <dgm:pt modelId="{269819DD-3289-42E7-9506-66457FEB6EAA}" type="pres">
      <dgm:prSet presAssocID="{940406FB-CF1B-43B0-8FCE-AB7F370698D2}" presName="sibTrans" presStyleLbl="sibTrans1D1" presStyleIdx="2" presStyleCnt="7"/>
      <dgm:spPr/>
    </dgm:pt>
    <dgm:pt modelId="{259AB9CF-1C42-421C-AF62-2206A25D9FBC}" type="pres">
      <dgm:prSet presAssocID="{78568A5B-9773-4269-B702-5CD04E76E014}" presName="node" presStyleLbl="node1" presStyleIdx="3" presStyleCnt="7" custScaleX="118144" custScaleY="117441" custRadScaleRad="101225" custRadScaleInc="-42073">
        <dgm:presLayoutVars>
          <dgm:bulletEnabled val="1"/>
        </dgm:presLayoutVars>
      </dgm:prSet>
      <dgm:spPr/>
    </dgm:pt>
    <dgm:pt modelId="{D42057B7-FC5E-44A6-A0DA-7FD798FFCD2A}" type="pres">
      <dgm:prSet presAssocID="{78568A5B-9773-4269-B702-5CD04E76E014}" presName="spNode" presStyleCnt="0"/>
      <dgm:spPr/>
    </dgm:pt>
    <dgm:pt modelId="{4AA4C0BB-CF54-440E-AC65-7B90C7635E93}" type="pres">
      <dgm:prSet presAssocID="{46257898-D1DF-42C5-BD18-040A6928643C}" presName="sibTrans" presStyleLbl="sibTrans1D1" presStyleIdx="3" presStyleCnt="7"/>
      <dgm:spPr/>
    </dgm:pt>
    <dgm:pt modelId="{37C13085-468E-4634-B79D-78978629C1D5}" type="pres">
      <dgm:prSet presAssocID="{B86E54A6-5DB3-46FB-9CC4-F73710E12640}" presName="node" presStyleLbl="node1" presStyleIdx="4" presStyleCnt="7" custScaleX="130978" custScaleY="126373" custRadScaleRad="102243" custRadScaleInc="14571">
        <dgm:presLayoutVars>
          <dgm:bulletEnabled val="1"/>
        </dgm:presLayoutVars>
      </dgm:prSet>
      <dgm:spPr/>
    </dgm:pt>
    <dgm:pt modelId="{AFC99FC9-56CA-4A91-9A59-6BB1AB69D37C}" type="pres">
      <dgm:prSet presAssocID="{B86E54A6-5DB3-46FB-9CC4-F73710E12640}" presName="spNode" presStyleCnt="0"/>
      <dgm:spPr/>
    </dgm:pt>
    <dgm:pt modelId="{54362DAC-D4C7-407C-9947-1EDE395802FC}" type="pres">
      <dgm:prSet presAssocID="{56E20C98-89C8-49A8-9E17-1175EC2C49C6}" presName="sibTrans" presStyleLbl="sibTrans1D1" presStyleIdx="4" presStyleCnt="7"/>
      <dgm:spPr/>
    </dgm:pt>
    <dgm:pt modelId="{AF9A853E-52AC-4934-9D49-FDE3D8E72A55}" type="pres">
      <dgm:prSet presAssocID="{EEB27BAA-EC91-411C-8750-E400D95C3E72}" presName="node" presStyleLbl="node1" presStyleIdx="5" presStyleCnt="7" custScaleX="137368" custScaleY="141965">
        <dgm:presLayoutVars>
          <dgm:bulletEnabled val="1"/>
        </dgm:presLayoutVars>
      </dgm:prSet>
      <dgm:spPr/>
    </dgm:pt>
    <dgm:pt modelId="{7EE5BF6A-E93F-4C0B-8C0D-56CC0DA67AB2}" type="pres">
      <dgm:prSet presAssocID="{EEB27BAA-EC91-411C-8750-E400D95C3E72}" presName="spNode" presStyleCnt="0"/>
      <dgm:spPr/>
    </dgm:pt>
    <dgm:pt modelId="{A006F989-CD7D-4FBA-B71F-71BDC659B940}" type="pres">
      <dgm:prSet presAssocID="{01DF2816-07E1-4A67-87EF-17596D4C8577}" presName="sibTrans" presStyleLbl="sibTrans1D1" presStyleIdx="5" presStyleCnt="7"/>
      <dgm:spPr/>
    </dgm:pt>
    <dgm:pt modelId="{F84B9629-5504-499C-9E23-7E090CBB06D5}" type="pres">
      <dgm:prSet presAssocID="{F1113864-96D4-419A-BDA3-2134B3A44DE6}" presName="node" presStyleLbl="node1" presStyleIdx="6" presStyleCnt="7" custScaleX="162043" custScaleY="129523" custRadScaleRad="100946" custRadScaleInc="-50827">
        <dgm:presLayoutVars>
          <dgm:bulletEnabled val="1"/>
        </dgm:presLayoutVars>
      </dgm:prSet>
      <dgm:spPr/>
    </dgm:pt>
    <dgm:pt modelId="{55CE8F06-75BB-4CDF-BA34-128C803312B8}" type="pres">
      <dgm:prSet presAssocID="{F1113864-96D4-419A-BDA3-2134B3A44DE6}" presName="spNode" presStyleCnt="0"/>
      <dgm:spPr/>
    </dgm:pt>
    <dgm:pt modelId="{0DA26785-151A-4E26-9E98-A339BAB01576}" type="pres">
      <dgm:prSet presAssocID="{C6964A9C-839D-4B19-95D0-186D895A651A}" presName="sibTrans" presStyleLbl="sibTrans1D1" presStyleIdx="6" presStyleCnt="7"/>
      <dgm:spPr/>
    </dgm:pt>
  </dgm:ptLst>
  <dgm:cxnLst>
    <dgm:cxn modelId="{4E5E8302-F3C5-44BA-8ED8-CC0E7635D726}" type="presOf" srcId="{5A22E5F0-2A55-4FB0-BBCD-A4EDE07309BF}" destId="{7DE03FA4-50B3-48D7-B375-994AF0133D2D}" srcOrd="0" destOrd="0" presId="urn:microsoft.com/office/officeart/2005/8/layout/cycle6"/>
    <dgm:cxn modelId="{7E6BB012-40F3-4B96-AB00-E1661C5F7C3F}" type="presOf" srcId="{F1113864-96D4-419A-BDA3-2134B3A44DE6}" destId="{F84B9629-5504-499C-9E23-7E090CBB06D5}" srcOrd="0" destOrd="0" presId="urn:microsoft.com/office/officeart/2005/8/layout/cycle6"/>
    <dgm:cxn modelId="{DD12A323-B1FA-4E1C-9E13-CEBC8DFA705B}" type="presOf" srcId="{A8F2FF5E-2CA0-4F46-BA93-0F38EA6C396F}" destId="{EFD3AF21-AAF6-4FCE-89E1-05774832147D}" srcOrd="0" destOrd="0" presId="urn:microsoft.com/office/officeart/2005/8/layout/cycle6"/>
    <dgm:cxn modelId="{E16E2367-C9B5-40BB-80A5-6DF19CE757AD}" type="presOf" srcId="{78568A5B-9773-4269-B702-5CD04E76E014}" destId="{259AB9CF-1C42-421C-AF62-2206A25D9FBC}" srcOrd="0" destOrd="0" presId="urn:microsoft.com/office/officeart/2005/8/layout/cycle6"/>
    <dgm:cxn modelId="{DC6FC849-5E6D-4766-B09B-CD37EE98523D}" srcId="{D7F25F89-A21C-4D7A-95ED-565F3524E9A6}" destId="{EEB27BAA-EC91-411C-8750-E400D95C3E72}" srcOrd="5" destOrd="0" parTransId="{6574A267-B6B2-4497-9918-ED341B3979D0}" sibTransId="{01DF2816-07E1-4A67-87EF-17596D4C8577}"/>
    <dgm:cxn modelId="{23D7634A-8FBA-467B-9A4B-8678C649D419}" srcId="{D7F25F89-A21C-4D7A-95ED-565F3524E9A6}" destId="{3CAA4C56-5C72-435C-8AA9-A0B26F684B17}" srcOrd="2" destOrd="0" parTransId="{6AD50DE7-AC17-4048-A655-7B8D73656D35}" sibTransId="{940406FB-CF1B-43B0-8FCE-AB7F370698D2}"/>
    <dgm:cxn modelId="{CB56FD50-682A-4842-8C4B-2FB05A946B30}" type="presOf" srcId="{C6964A9C-839D-4B19-95D0-186D895A651A}" destId="{0DA26785-151A-4E26-9E98-A339BAB01576}" srcOrd="0" destOrd="0" presId="urn:microsoft.com/office/officeart/2005/8/layout/cycle6"/>
    <dgm:cxn modelId="{BC8D5275-D10B-4619-ACE2-8B04B2D24FCF}" type="presOf" srcId="{940406FB-CF1B-43B0-8FCE-AB7F370698D2}" destId="{269819DD-3289-42E7-9506-66457FEB6EAA}" srcOrd="0" destOrd="0" presId="urn:microsoft.com/office/officeart/2005/8/layout/cycle6"/>
    <dgm:cxn modelId="{0EDF8D7C-0872-4FBB-B2DB-60BF12226810}" type="presOf" srcId="{56E20C98-89C8-49A8-9E17-1175EC2C49C6}" destId="{54362DAC-D4C7-407C-9947-1EDE395802FC}" srcOrd="0" destOrd="0" presId="urn:microsoft.com/office/officeart/2005/8/layout/cycle6"/>
    <dgm:cxn modelId="{F1191B7D-A408-46FE-8C39-8D2905EE84BF}" type="presOf" srcId="{BC31E735-6389-4135-9D85-4352C5A540D6}" destId="{42F9EDFB-A875-4DFC-8185-813BEBE59B1E}" srcOrd="0" destOrd="0" presId="urn:microsoft.com/office/officeart/2005/8/layout/cycle6"/>
    <dgm:cxn modelId="{377E707F-5F05-4623-A550-82B1A89559AE}" type="presOf" srcId="{B86E54A6-5DB3-46FB-9CC4-F73710E12640}" destId="{37C13085-468E-4634-B79D-78978629C1D5}" srcOrd="0" destOrd="0" presId="urn:microsoft.com/office/officeart/2005/8/layout/cycle6"/>
    <dgm:cxn modelId="{FA7C8F7F-4F83-4199-AD06-125E6383CAAA}" type="presOf" srcId="{3CAA4C56-5C72-435C-8AA9-A0B26F684B17}" destId="{15E1064A-141D-4879-BBA7-DB896FA46BB9}" srcOrd="0" destOrd="0" presId="urn:microsoft.com/office/officeart/2005/8/layout/cycle6"/>
    <dgm:cxn modelId="{A3564985-5E65-4AB1-9D14-5E45DAD82636}" type="presOf" srcId="{D7F25F89-A21C-4D7A-95ED-565F3524E9A6}" destId="{86B3BDDC-8A54-4522-B187-60032200BBFC}" srcOrd="0" destOrd="0" presId="urn:microsoft.com/office/officeart/2005/8/layout/cycle6"/>
    <dgm:cxn modelId="{897B9CB4-FEF0-4AE0-A819-8E09AF242E45}" type="presOf" srcId="{01DF2816-07E1-4A67-87EF-17596D4C8577}" destId="{A006F989-CD7D-4FBA-B71F-71BDC659B940}" srcOrd="0" destOrd="0" presId="urn:microsoft.com/office/officeart/2005/8/layout/cycle6"/>
    <dgm:cxn modelId="{65FF20BC-9D16-49B1-B498-AD79EB657290}" type="presOf" srcId="{EEB27BAA-EC91-411C-8750-E400D95C3E72}" destId="{AF9A853E-52AC-4934-9D49-FDE3D8E72A55}" srcOrd="0" destOrd="0" presId="urn:microsoft.com/office/officeart/2005/8/layout/cycle6"/>
    <dgm:cxn modelId="{50EDE9CA-3F0D-4BC4-A9E3-38F37CCDCA09}" srcId="{D7F25F89-A21C-4D7A-95ED-565F3524E9A6}" destId="{F1113864-96D4-419A-BDA3-2134B3A44DE6}" srcOrd="6" destOrd="0" parTransId="{6EAEC3FC-5E02-48DC-BB22-411FB4B9736C}" sibTransId="{C6964A9C-839D-4B19-95D0-186D895A651A}"/>
    <dgm:cxn modelId="{3C8E04D1-E643-4E29-A54F-C775CFDD679F}" srcId="{D7F25F89-A21C-4D7A-95ED-565F3524E9A6}" destId="{B86E54A6-5DB3-46FB-9CC4-F73710E12640}" srcOrd="4" destOrd="0" parTransId="{F686B5C9-FE57-4D0F-B614-14F382950CAF}" sibTransId="{56E20C98-89C8-49A8-9E17-1175EC2C49C6}"/>
    <dgm:cxn modelId="{72E517D2-D098-498C-A16F-8AF912295DCE}" type="presOf" srcId="{46257898-D1DF-42C5-BD18-040A6928643C}" destId="{4AA4C0BB-CF54-440E-AC65-7B90C7635E93}" srcOrd="0" destOrd="0" presId="urn:microsoft.com/office/officeart/2005/8/layout/cycle6"/>
    <dgm:cxn modelId="{D95FB1D6-EC4B-42FA-8C45-FB3C0118A462}" srcId="{D7F25F89-A21C-4D7A-95ED-565F3524E9A6}" destId="{8B1FE5B9-1AF8-4F3D-8112-A763B899D9D2}" srcOrd="1" destOrd="0" parTransId="{49C42EF3-A73D-46D1-823F-58F9310F5B95}" sibTransId="{BC31E735-6389-4135-9D85-4352C5A540D6}"/>
    <dgm:cxn modelId="{8B2EE7D6-DA60-47A8-898C-955411D27C8C}" srcId="{D7F25F89-A21C-4D7A-95ED-565F3524E9A6}" destId="{A8F2FF5E-2CA0-4F46-BA93-0F38EA6C396F}" srcOrd="0" destOrd="0" parTransId="{06B32D06-1F64-42CA-889B-CF8E63A1AA45}" sibTransId="{5A22E5F0-2A55-4FB0-BBCD-A4EDE07309BF}"/>
    <dgm:cxn modelId="{9C32E0E2-160C-479F-8615-FB3C0ED60FDF}" type="presOf" srcId="{8B1FE5B9-1AF8-4F3D-8112-A763B899D9D2}" destId="{E67CB902-7F2E-41BC-BEE6-BAB6ADC835A1}" srcOrd="0" destOrd="0" presId="urn:microsoft.com/office/officeart/2005/8/layout/cycle6"/>
    <dgm:cxn modelId="{B3D5C7FD-BC9A-4A62-A6BF-82D10A315DA7}" srcId="{D7F25F89-A21C-4D7A-95ED-565F3524E9A6}" destId="{78568A5B-9773-4269-B702-5CD04E76E014}" srcOrd="3" destOrd="0" parTransId="{A4113F69-FC1A-4917-9001-DC5270170044}" sibTransId="{46257898-D1DF-42C5-BD18-040A6928643C}"/>
    <dgm:cxn modelId="{499BB91E-8424-48DC-A13A-EB3CA289137C}" type="presParOf" srcId="{86B3BDDC-8A54-4522-B187-60032200BBFC}" destId="{EFD3AF21-AAF6-4FCE-89E1-05774832147D}" srcOrd="0" destOrd="0" presId="urn:microsoft.com/office/officeart/2005/8/layout/cycle6"/>
    <dgm:cxn modelId="{73CD1D90-6D1F-406B-A999-BC7C43999655}" type="presParOf" srcId="{86B3BDDC-8A54-4522-B187-60032200BBFC}" destId="{D5A6B8B3-9CF6-48FC-9D05-099BB64E6145}" srcOrd="1" destOrd="0" presId="urn:microsoft.com/office/officeart/2005/8/layout/cycle6"/>
    <dgm:cxn modelId="{C4F96964-FD6A-4F41-BC65-EBD985CBE2FA}" type="presParOf" srcId="{86B3BDDC-8A54-4522-B187-60032200BBFC}" destId="{7DE03FA4-50B3-48D7-B375-994AF0133D2D}" srcOrd="2" destOrd="0" presId="urn:microsoft.com/office/officeart/2005/8/layout/cycle6"/>
    <dgm:cxn modelId="{F8D06C52-61C1-4096-A194-1F270F1F6C7D}" type="presParOf" srcId="{86B3BDDC-8A54-4522-B187-60032200BBFC}" destId="{E67CB902-7F2E-41BC-BEE6-BAB6ADC835A1}" srcOrd="3" destOrd="0" presId="urn:microsoft.com/office/officeart/2005/8/layout/cycle6"/>
    <dgm:cxn modelId="{4542846F-2FA7-45C8-8057-A7A457C78357}" type="presParOf" srcId="{86B3BDDC-8A54-4522-B187-60032200BBFC}" destId="{38F496D1-A11F-407C-8E24-23C3913DD4DB}" srcOrd="4" destOrd="0" presId="urn:microsoft.com/office/officeart/2005/8/layout/cycle6"/>
    <dgm:cxn modelId="{96B2FE3C-6D49-429C-9645-E0ED6B0140B4}" type="presParOf" srcId="{86B3BDDC-8A54-4522-B187-60032200BBFC}" destId="{42F9EDFB-A875-4DFC-8185-813BEBE59B1E}" srcOrd="5" destOrd="0" presId="urn:microsoft.com/office/officeart/2005/8/layout/cycle6"/>
    <dgm:cxn modelId="{5BAA7E89-0945-4FAF-976A-F63AC48B9B81}" type="presParOf" srcId="{86B3BDDC-8A54-4522-B187-60032200BBFC}" destId="{15E1064A-141D-4879-BBA7-DB896FA46BB9}" srcOrd="6" destOrd="0" presId="urn:microsoft.com/office/officeart/2005/8/layout/cycle6"/>
    <dgm:cxn modelId="{55B63853-8343-4F31-9BCD-23374FF16196}" type="presParOf" srcId="{86B3BDDC-8A54-4522-B187-60032200BBFC}" destId="{DA2BC0E0-0F37-4046-B046-DAD3FEE209D0}" srcOrd="7" destOrd="0" presId="urn:microsoft.com/office/officeart/2005/8/layout/cycle6"/>
    <dgm:cxn modelId="{502DF7B9-350F-4033-8E74-3540121182FB}" type="presParOf" srcId="{86B3BDDC-8A54-4522-B187-60032200BBFC}" destId="{269819DD-3289-42E7-9506-66457FEB6EAA}" srcOrd="8" destOrd="0" presId="urn:microsoft.com/office/officeart/2005/8/layout/cycle6"/>
    <dgm:cxn modelId="{FD74BCA0-36A6-410F-BFD4-8139DED94DB3}" type="presParOf" srcId="{86B3BDDC-8A54-4522-B187-60032200BBFC}" destId="{259AB9CF-1C42-421C-AF62-2206A25D9FBC}" srcOrd="9" destOrd="0" presId="urn:microsoft.com/office/officeart/2005/8/layout/cycle6"/>
    <dgm:cxn modelId="{908C033D-C376-49F0-BD87-E78A6C9CE316}" type="presParOf" srcId="{86B3BDDC-8A54-4522-B187-60032200BBFC}" destId="{D42057B7-FC5E-44A6-A0DA-7FD798FFCD2A}" srcOrd="10" destOrd="0" presId="urn:microsoft.com/office/officeart/2005/8/layout/cycle6"/>
    <dgm:cxn modelId="{741E8ADD-CC4C-4BB0-825D-2A326718E834}" type="presParOf" srcId="{86B3BDDC-8A54-4522-B187-60032200BBFC}" destId="{4AA4C0BB-CF54-440E-AC65-7B90C7635E93}" srcOrd="11" destOrd="0" presId="urn:microsoft.com/office/officeart/2005/8/layout/cycle6"/>
    <dgm:cxn modelId="{0D49A401-0D9A-4416-8BBB-7DF9ECE38561}" type="presParOf" srcId="{86B3BDDC-8A54-4522-B187-60032200BBFC}" destId="{37C13085-468E-4634-B79D-78978629C1D5}" srcOrd="12" destOrd="0" presId="urn:microsoft.com/office/officeart/2005/8/layout/cycle6"/>
    <dgm:cxn modelId="{AA532897-757B-4356-A105-D852E035AA81}" type="presParOf" srcId="{86B3BDDC-8A54-4522-B187-60032200BBFC}" destId="{AFC99FC9-56CA-4A91-9A59-6BB1AB69D37C}" srcOrd="13" destOrd="0" presId="urn:microsoft.com/office/officeart/2005/8/layout/cycle6"/>
    <dgm:cxn modelId="{68E6BCF0-68BE-4DED-8FDE-EE11C109A263}" type="presParOf" srcId="{86B3BDDC-8A54-4522-B187-60032200BBFC}" destId="{54362DAC-D4C7-407C-9947-1EDE395802FC}" srcOrd="14" destOrd="0" presId="urn:microsoft.com/office/officeart/2005/8/layout/cycle6"/>
    <dgm:cxn modelId="{E6E8DDB3-C541-4E49-A732-8F0D5BA46DCF}" type="presParOf" srcId="{86B3BDDC-8A54-4522-B187-60032200BBFC}" destId="{AF9A853E-52AC-4934-9D49-FDE3D8E72A55}" srcOrd="15" destOrd="0" presId="urn:microsoft.com/office/officeart/2005/8/layout/cycle6"/>
    <dgm:cxn modelId="{A02CEA4D-9E60-4B2E-9F8F-E228F97AEDD9}" type="presParOf" srcId="{86B3BDDC-8A54-4522-B187-60032200BBFC}" destId="{7EE5BF6A-E93F-4C0B-8C0D-56CC0DA67AB2}" srcOrd="16" destOrd="0" presId="urn:microsoft.com/office/officeart/2005/8/layout/cycle6"/>
    <dgm:cxn modelId="{4DA416D1-C2DC-45EE-8445-0301B8F85765}" type="presParOf" srcId="{86B3BDDC-8A54-4522-B187-60032200BBFC}" destId="{A006F989-CD7D-4FBA-B71F-71BDC659B940}" srcOrd="17" destOrd="0" presId="urn:microsoft.com/office/officeart/2005/8/layout/cycle6"/>
    <dgm:cxn modelId="{77D9C7F5-2426-4B8C-8A9C-7267ACF768DF}" type="presParOf" srcId="{86B3BDDC-8A54-4522-B187-60032200BBFC}" destId="{F84B9629-5504-499C-9E23-7E090CBB06D5}" srcOrd="18" destOrd="0" presId="urn:microsoft.com/office/officeart/2005/8/layout/cycle6"/>
    <dgm:cxn modelId="{CF643433-8139-43E5-95E3-BF23D625BC33}" type="presParOf" srcId="{86B3BDDC-8A54-4522-B187-60032200BBFC}" destId="{55CE8F06-75BB-4CDF-BA34-128C803312B8}" srcOrd="19" destOrd="0" presId="urn:microsoft.com/office/officeart/2005/8/layout/cycle6"/>
    <dgm:cxn modelId="{3D1E87E2-AF2D-40D0-875E-EEE0B1B352ED}" type="presParOf" srcId="{86B3BDDC-8A54-4522-B187-60032200BBFC}" destId="{0DA26785-151A-4E26-9E98-A339BAB0157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D64FE-67F1-4271-8E1D-79E7218C2B9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DE57A7-004C-41B8-9F74-684E1276A50A}">
      <dgm:prSet phldrT="[Texte]" custT="1"/>
      <dgm:spPr>
        <a:xfrm>
          <a:off x="3960372" y="1708924"/>
          <a:ext cx="1953510" cy="1997700"/>
        </a:xfrm>
        <a:prstGeom prst="ellipse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24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OUTILS DE LA LOI 2002-2</a:t>
          </a:r>
        </a:p>
      </dgm:t>
    </dgm:pt>
    <dgm:pt modelId="{643ABD1B-8981-42D4-9439-A4E19F0AC09C}" type="parTrans" cxnId="{E56C5D15-833A-4C1A-89CB-CEA7CD3813CA}">
      <dgm:prSet/>
      <dgm:spPr/>
      <dgm:t>
        <a:bodyPr/>
        <a:lstStyle/>
        <a:p>
          <a:endParaRPr lang="fr-FR" sz="4800" b="1"/>
        </a:p>
      </dgm:t>
    </dgm:pt>
    <dgm:pt modelId="{E427BB75-0AE5-439B-969E-86B79B8A2CE5}" type="sibTrans" cxnId="{E56C5D15-833A-4C1A-89CB-CEA7CD3813CA}">
      <dgm:prSet/>
      <dgm:spPr/>
      <dgm:t>
        <a:bodyPr/>
        <a:lstStyle/>
        <a:p>
          <a:endParaRPr lang="fr-FR" sz="4800" b="1"/>
        </a:p>
      </dgm:t>
    </dgm:pt>
    <dgm:pt modelId="{4FECB9DC-EF9D-4E31-B3D6-ED225966AF96}">
      <dgm:prSet phldrT="[Texte]" custT="1"/>
      <dgm:spPr>
        <a:xfrm>
          <a:off x="4254336" y="-73802"/>
          <a:ext cx="1690688" cy="1363026"/>
        </a:xfrm>
        <a:prstGeom prst="ellipse">
          <a:avLst/>
        </a:prstGeom>
        <a:solidFill>
          <a:srgbClr val="933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Contrat de séjour</a:t>
          </a:r>
        </a:p>
      </dgm:t>
    </dgm:pt>
    <dgm:pt modelId="{C1A18188-63EE-4101-944F-F605AAA7A231}" type="parTrans" cxnId="{C37B82C2-A6C8-4256-B497-673172935A15}">
      <dgm:prSet custT="1"/>
      <dgm:spPr>
        <a:xfrm rot="16465564">
          <a:off x="4817912" y="1487739"/>
          <a:ext cx="425407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25407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D8F5252-941E-4573-86D6-657BA1306482}" type="sibTrans" cxnId="{C37B82C2-A6C8-4256-B497-673172935A15}">
      <dgm:prSet/>
      <dgm:spPr/>
      <dgm:t>
        <a:bodyPr/>
        <a:lstStyle/>
        <a:p>
          <a:endParaRPr lang="fr-FR" sz="4800" b="1"/>
        </a:p>
      </dgm:t>
    </dgm:pt>
    <dgm:pt modelId="{C4F17488-327D-40E5-9930-FFCFE920133F}">
      <dgm:prSet phldrT="[Texte]" custT="1"/>
      <dgm:spPr>
        <a:xfrm>
          <a:off x="6245651" y="243584"/>
          <a:ext cx="1741904" cy="1603250"/>
        </a:xfrm>
        <a:prstGeom prst="ellipse">
          <a:avLst/>
        </a:prstGeom>
        <a:solidFill>
          <a:srgbClr val="8F1F51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Règlement de fonctionnement</a:t>
          </a:r>
        </a:p>
      </dgm:t>
    </dgm:pt>
    <dgm:pt modelId="{71B76C90-27CC-4DC8-AB09-3AE1DC622538}" type="parTrans" cxnId="{62F2C9D5-A109-4AA9-92D1-01285929BDBE}">
      <dgm:prSet custT="1"/>
      <dgm:spPr>
        <a:xfrm rot="19359756">
          <a:off x="5626493" y="1821412"/>
          <a:ext cx="913089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913089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09317F6D-C382-4897-B468-CAE1F4CE0AAC}" type="sibTrans" cxnId="{62F2C9D5-A109-4AA9-92D1-01285929BDBE}">
      <dgm:prSet/>
      <dgm:spPr/>
      <dgm:t>
        <a:bodyPr/>
        <a:lstStyle/>
        <a:p>
          <a:endParaRPr lang="fr-FR" sz="4800" b="1"/>
        </a:p>
      </dgm:t>
    </dgm:pt>
    <dgm:pt modelId="{226164CD-C4CF-4297-B5C9-484D83C7563C}">
      <dgm:prSet phldrT="[Texte]" custT="1"/>
      <dgm:spPr>
        <a:xfrm>
          <a:off x="4331300" y="4043699"/>
          <a:ext cx="1665262" cy="164087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Charte des droits et libertés</a:t>
          </a:r>
        </a:p>
      </dgm:t>
    </dgm:pt>
    <dgm:pt modelId="{67DDBBB8-01BB-4F2D-81BF-8D1AA43B9CEA}" type="parTrans" cxnId="{E0586F94-144F-451E-BD07-EE925DE7D629}">
      <dgm:prSet custT="1"/>
      <dgm:spPr>
        <a:xfrm rot="5039745">
          <a:off x="4885296" y="3862253"/>
          <a:ext cx="349088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349088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43C2951-B607-4650-AD2D-BF3DF8C5459D}" type="sibTrans" cxnId="{E0586F94-144F-451E-BD07-EE925DE7D629}">
      <dgm:prSet/>
      <dgm:spPr/>
      <dgm:t>
        <a:bodyPr/>
        <a:lstStyle/>
        <a:p>
          <a:endParaRPr lang="fr-FR" sz="4800" b="1"/>
        </a:p>
      </dgm:t>
    </dgm:pt>
    <dgm:pt modelId="{66509956-2556-4EB6-8F1F-AEF39D7253BD}">
      <dgm:prSet custT="1"/>
      <dgm:spPr>
        <a:xfrm>
          <a:off x="6273679" y="3851191"/>
          <a:ext cx="1357295" cy="141046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Livret d’accueil</a:t>
          </a:r>
        </a:p>
      </dgm:t>
    </dgm:pt>
    <dgm:pt modelId="{3297BE07-8ACC-4600-B848-182A1F9BAA65}" type="parTrans" cxnId="{335928C4-340B-41DE-B944-12E63E3CA3DB}">
      <dgm:prSet custT="1"/>
      <dgm:spPr>
        <a:xfrm rot="2551907">
          <a:off x="5525079" y="3720001"/>
          <a:ext cx="1057604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057604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E384DBB-C387-4B44-A1CE-21A52EF3997E}" type="sibTrans" cxnId="{335928C4-340B-41DE-B944-12E63E3CA3DB}">
      <dgm:prSet/>
      <dgm:spPr/>
      <dgm:t>
        <a:bodyPr/>
        <a:lstStyle/>
        <a:p>
          <a:endParaRPr lang="fr-FR" sz="4800" b="1"/>
        </a:p>
      </dgm:t>
    </dgm:pt>
    <dgm:pt modelId="{D53C15F0-9A4E-4BDC-B29A-A47BD4B1C748}">
      <dgm:prSet custT="1"/>
      <dgm:spPr>
        <a:xfrm>
          <a:off x="2515403" y="236544"/>
          <a:ext cx="1662370" cy="1751195"/>
        </a:xfrm>
        <a:prstGeom prst="ellipse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Projet d’établissement</a:t>
          </a:r>
        </a:p>
      </dgm:t>
    </dgm:pt>
    <dgm:pt modelId="{BC17CF8C-7824-4892-86AB-8D8A55ABACE4}" type="parTrans" cxnId="{0AD264F3-4C3A-4901-9AC1-AD36663EA074}">
      <dgm:prSet custT="1"/>
      <dgm:spPr>
        <a:xfrm rot="13505496">
          <a:off x="3887826" y="1849902"/>
          <a:ext cx="412717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12717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C1D9E99-5E94-422D-AB0E-B99A0DCBC571}" type="sibTrans" cxnId="{0AD264F3-4C3A-4901-9AC1-AD36663EA074}">
      <dgm:prSet/>
      <dgm:spPr/>
      <dgm:t>
        <a:bodyPr/>
        <a:lstStyle/>
        <a:p>
          <a:endParaRPr lang="fr-FR" sz="4800" b="1"/>
        </a:p>
      </dgm:t>
    </dgm:pt>
    <dgm:pt modelId="{687E8B46-2A7F-4747-9044-280A4BCFE1F2}">
      <dgm:prSet custT="1"/>
      <dgm:spPr>
        <a:xfrm>
          <a:off x="2169510" y="3487744"/>
          <a:ext cx="2030034" cy="1737167"/>
        </a:xfrm>
        <a:prstGeom prst="ellipse">
          <a:avLst/>
        </a:prstGeom>
        <a:solidFill>
          <a:srgbClr val="FF993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Conseil de vie sociale ou tout autre forme de participation</a:t>
          </a:r>
        </a:p>
      </dgm:t>
    </dgm:pt>
    <dgm:pt modelId="{7346C01C-50FB-4A77-B4ED-54FDB901A57C}" type="parTrans" cxnId="{0EEDE3EE-61C9-426F-844C-52094DFF5663}">
      <dgm:prSet custT="1"/>
      <dgm:spPr>
        <a:xfrm rot="8205133">
          <a:off x="3802191" y="3536679"/>
          <a:ext cx="481428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81428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10C0E2B-D150-4D60-97C3-3F06DFC5795F}" type="sibTrans" cxnId="{0EEDE3EE-61C9-426F-844C-52094DFF5663}">
      <dgm:prSet/>
      <dgm:spPr/>
      <dgm:t>
        <a:bodyPr/>
        <a:lstStyle/>
        <a:p>
          <a:endParaRPr lang="fr-FR" sz="4800" b="1"/>
        </a:p>
      </dgm:t>
    </dgm:pt>
    <dgm:pt modelId="{93DA9714-6BC7-4A59-8E0F-A15BCAF22A62}">
      <dgm:prSet custT="1"/>
      <dgm:spPr>
        <a:xfrm>
          <a:off x="1734116" y="1895867"/>
          <a:ext cx="1823911" cy="1506247"/>
        </a:xfrm>
        <a:prstGeom prst="ellipse">
          <a:avLst/>
        </a:prstGeom>
        <a:solidFill>
          <a:srgbClr val="CD73A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4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Projet personnalisé</a:t>
          </a:r>
        </a:p>
      </dgm:t>
    </dgm:pt>
    <dgm:pt modelId="{27399253-1D9C-4978-8570-D2DC68B4777D}" type="parTrans" cxnId="{216B4A43-B7CC-49E1-A861-0FFB64B3E326}">
      <dgm:prSet custT="1"/>
      <dgm:spPr>
        <a:xfrm rot="10888187">
          <a:off x="3557522" y="2665319"/>
          <a:ext cx="403223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03223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sz="12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226E2EE1-0355-4347-851C-D52886F166DC}" type="sibTrans" cxnId="{216B4A43-B7CC-49E1-A861-0FFB64B3E326}">
      <dgm:prSet/>
      <dgm:spPr/>
      <dgm:t>
        <a:bodyPr/>
        <a:lstStyle/>
        <a:p>
          <a:endParaRPr lang="fr-FR" sz="4800" b="1"/>
        </a:p>
      </dgm:t>
    </dgm:pt>
    <dgm:pt modelId="{B2B67966-27D1-4DEB-8FF4-7E8A5C599432}">
      <dgm:prSet custT="1"/>
      <dgm:spPr>
        <a:xfrm>
          <a:off x="6391479" y="2069331"/>
          <a:ext cx="1627812" cy="1473991"/>
        </a:xfrm>
        <a:prstGeom prst="ellipse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FR" sz="1600" b="1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Personne qualifiée</a:t>
          </a:r>
        </a:p>
      </dgm:t>
    </dgm:pt>
    <dgm:pt modelId="{0B27AF73-4841-451A-AE65-F9C306CEB402}" type="parTrans" cxnId="{9E38E0D9-4F04-47D8-881B-4E01723FADF1}">
      <dgm:prSet/>
      <dgm:spPr>
        <a:xfrm rot="149270">
          <a:off x="5912776" y="2748359"/>
          <a:ext cx="479864" cy="24460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79864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FR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6FA22CF4-DE2D-474F-9508-CAE91532A444}" type="sibTrans" cxnId="{9E38E0D9-4F04-47D8-881B-4E01723FADF1}">
      <dgm:prSet/>
      <dgm:spPr/>
      <dgm:t>
        <a:bodyPr/>
        <a:lstStyle/>
        <a:p>
          <a:endParaRPr lang="fr-FR" b="1"/>
        </a:p>
      </dgm:t>
    </dgm:pt>
    <dgm:pt modelId="{86F4C537-F972-475B-BF2C-C38B310205A3}" type="pres">
      <dgm:prSet presAssocID="{B73D64FE-67F1-4271-8E1D-79E7218C2B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43D30B-BAFE-4F65-BDBB-1C427C613E72}" type="pres">
      <dgm:prSet presAssocID="{34DE57A7-004C-41B8-9F74-684E1276A50A}" presName="centerShape" presStyleLbl="node0" presStyleIdx="0" presStyleCnt="1" custScaleX="149288" custScaleY="152665" custLinFactNeighborX="1650" custLinFactNeighborY="-2829"/>
      <dgm:spPr/>
    </dgm:pt>
    <dgm:pt modelId="{7C515938-D3DF-4989-AA63-5547A30A357B}" type="pres">
      <dgm:prSet presAssocID="{C1A18188-63EE-4101-944F-F605AAA7A231}" presName="Name9" presStyleLbl="parChTrans1D2" presStyleIdx="0" presStyleCnt="8"/>
      <dgm:spPr/>
    </dgm:pt>
    <dgm:pt modelId="{7A5530BD-37F5-4892-BDF2-8383A70953CA}" type="pres">
      <dgm:prSet presAssocID="{C1A18188-63EE-4101-944F-F605AAA7A231}" presName="connTx" presStyleLbl="parChTrans1D2" presStyleIdx="0" presStyleCnt="8"/>
      <dgm:spPr/>
    </dgm:pt>
    <dgm:pt modelId="{9579990C-3729-48FB-BC37-35B200BB5625}" type="pres">
      <dgm:prSet presAssocID="{4FECB9DC-EF9D-4E31-B3D6-ED225966AF96}" presName="node" presStyleLbl="node1" presStyleIdx="0" presStyleCnt="8" custScaleX="129203" custScaleY="104163" custRadScaleRad="101570" custRadScaleInc="26630">
        <dgm:presLayoutVars>
          <dgm:bulletEnabled val="1"/>
        </dgm:presLayoutVars>
      </dgm:prSet>
      <dgm:spPr/>
    </dgm:pt>
    <dgm:pt modelId="{5EAA0F83-3702-4015-92A7-58C78F72B888}" type="pres">
      <dgm:prSet presAssocID="{71B76C90-27CC-4DC8-AB09-3AE1DC622538}" presName="Name9" presStyleLbl="parChTrans1D2" presStyleIdx="1" presStyleCnt="8"/>
      <dgm:spPr/>
    </dgm:pt>
    <dgm:pt modelId="{2745F7C0-CAC1-4AA0-A0E3-C0DFE791E5B5}" type="pres">
      <dgm:prSet presAssocID="{71B76C90-27CC-4DC8-AB09-3AE1DC622538}" presName="connTx" presStyleLbl="parChTrans1D2" presStyleIdx="1" presStyleCnt="8"/>
      <dgm:spPr/>
    </dgm:pt>
    <dgm:pt modelId="{FF6EAF7E-8A0D-4D7D-B653-5C3A3A1B4035}" type="pres">
      <dgm:prSet presAssocID="{C4F17488-327D-40E5-9930-FFCFE920133F}" presName="node" presStyleLbl="node1" presStyleIdx="1" presStyleCnt="8" custScaleX="133117" custScaleY="122521" custRadScaleRad="129224" custRadScaleInc="29135">
        <dgm:presLayoutVars>
          <dgm:bulletEnabled val="1"/>
        </dgm:presLayoutVars>
      </dgm:prSet>
      <dgm:spPr/>
    </dgm:pt>
    <dgm:pt modelId="{1F17EA97-6912-4ADC-A43E-6276791062F2}" type="pres">
      <dgm:prSet presAssocID="{0B27AF73-4841-451A-AE65-F9C306CEB402}" presName="Name9" presStyleLbl="parChTrans1D2" presStyleIdx="2" presStyleCnt="8"/>
      <dgm:spPr/>
    </dgm:pt>
    <dgm:pt modelId="{ADB6F976-E031-4058-B3AF-8A30C60FF109}" type="pres">
      <dgm:prSet presAssocID="{0B27AF73-4841-451A-AE65-F9C306CEB402}" presName="connTx" presStyleLbl="parChTrans1D2" presStyleIdx="2" presStyleCnt="8"/>
      <dgm:spPr/>
    </dgm:pt>
    <dgm:pt modelId="{69257A9C-304C-4154-B3F8-EF8F4FC67E54}" type="pres">
      <dgm:prSet presAssocID="{B2B67966-27D1-4DEB-8FF4-7E8A5C599432}" presName="node" presStyleLbl="node1" presStyleIdx="2" presStyleCnt="8" custScaleX="129241" custScaleY="113139" custRadScaleRad="105205" custRadScaleInc="-2979">
        <dgm:presLayoutVars>
          <dgm:bulletEnabled val="1"/>
        </dgm:presLayoutVars>
      </dgm:prSet>
      <dgm:spPr/>
    </dgm:pt>
    <dgm:pt modelId="{205D5B34-0967-400F-8811-A9C7BAA1AAA5}" type="pres">
      <dgm:prSet presAssocID="{3297BE07-8ACC-4600-B848-182A1F9BAA65}" presName="Name9" presStyleLbl="parChTrans1D2" presStyleIdx="3" presStyleCnt="8"/>
      <dgm:spPr/>
    </dgm:pt>
    <dgm:pt modelId="{BF485028-BC08-4F5A-8292-5210BDDC7C9C}" type="pres">
      <dgm:prSet presAssocID="{3297BE07-8ACC-4600-B848-182A1F9BAA65}" presName="connTx" presStyleLbl="parChTrans1D2" presStyleIdx="3" presStyleCnt="8"/>
      <dgm:spPr/>
    </dgm:pt>
    <dgm:pt modelId="{34A06EB2-F052-494C-8DE9-D1337C13A605}" type="pres">
      <dgm:prSet presAssocID="{66509956-2556-4EB6-8F1F-AEF39D7253BD}" presName="node" presStyleLbl="node1" presStyleIdx="3" presStyleCnt="8" custScaleX="103725" custScaleY="107788" custRadScaleRad="121627" custRadScaleInc="-24376">
        <dgm:presLayoutVars>
          <dgm:bulletEnabled val="1"/>
        </dgm:presLayoutVars>
      </dgm:prSet>
      <dgm:spPr/>
    </dgm:pt>
    <dgm:pt modelId="{4FAA1B4A-E266-4613-AC47-613B5A637BDA}" type="pres">
      <dgm:prSet presAssocID="{67DDBBB8-01BB-4F2D-81BF-8D1AA43B9CEA}" presName="Name9" presStyleLbl="parChTrans1D2" presStyleIdx="4" presStyleCnt="8"/>
      <dgm:spPr/>
    </dgm:pt>
    <dgm:pt modelId="{5E5E3ACE-5178-47F5-BCA6-8CAFC06B76FD}" type="pres">
      <dgm:prSet presAssocID="{67DDBBB8-01BB-4F2D-81BF-8D1AA43B9CEA}" presName="connTx" presStyleLbl="parChTrans1D2" presStyleIdx="4" presStyleCnt="8"/>
      <dgm:spPr/>
    </dgm:pt>
    <dgm:pt modelId="{B82FF051-F064-4E8B-8EB4-0AA404994BDF}" type="pres">
      <dgm:prSet presAssocID="{226164CD-C4CF-4297-B5C9-484D83C7563C}" presName="node" presStyleLbl="node1" presStyleIdx="4" presStyleCnt="8" custScaleX="127260" custScaleY="125396" custRadScaleRad="92205" custRadScaleInc="-37387">
        <dgm:presLayoutVars>
          <dgm:bulletEnabled val="1"/>
        </dgm:presLayoutVars>
      </dgm:prSet>
      <dgm:spPr/>
    </dgm:pt>
    <dgm:pt modelId="{407BB521-43C6-43BC-BB8B-B24BA1B305CE}" type="pres">
      <dgm:prSet presAssocID="{7346C01C-50FB-4A77-B4ED-54FDB901A57C}" presName="Name9" presStyleLbl="parChTrans1D2" presStyleIdx="5" presStyleCnt="8"/>
      <dgm:spPr/>
    </dgm:pt>
    <dgm:pt modelId="{550038B4-F20D-45F5-ADEF-0DA171D810F4}" type="pres">
      <dgm:prSet presAssocID="{7346C01C-50FB-4A77-B4ED-54FDB901A57C}" presName="connTx" presStyleLbl="parChTrans1D2" presStyleIdx="5" presStyleCnt="8"/>
      <dgm:spPr/>
    </dgm:pt>
    <dgm:pt modelId="{99E52CDF-E72F-4530-8089-1D24B800A500}" type="pres">
      <dgm:prSet presAssocID="{687E8B46-2A7F-4747-9044-280A4BCFE1F2}" presName="node" presStyleLbl="node1" presStyleIdx="5" presStyleCnt="8" custScaleX="155136" custScaleY="132755" custRadScaleRad="101827" custRadScaleInc="12440">
        <dgm:presLayoutVars>
          <dgm:bulletEnabled val="1"/>
        </dgm:presLayoutVars>
      </dgm:prSet>
      <dgm:spPr/>
    </dgm:pt>
    <dgm:pt modelId="{F88F73A3-CC2F-4EC7-9868-D0E1F0E77B8D}" type="pres">
      <dgm:prSet presAssocID="{27399253-1D9C-4978-8570-D2DC68B4777D}" presName="Name9" presStyleLbl="parChTrans1D2" presStyleIdx="6" presStyleCnt="8"/>
      <dgm:spPr/>
    </dgm:pt>
    <dgm:pt modelId="{11FA495A-AD69-40BF-B5C4-5BE61D8E3A0B}" type="pres">
      <dgm:prSet presAssocID="{27399253-1D9C-4978-8570-D2DC68B4777D}" presName="connTx" presStyleLbl="parChTrans1D2" presStyleIdx="6" presStyleCnt="8"/>
      <dgm:spPr/>
    </dgm:pt>
    <dgm:pt modelId="{A8069D18-72D8-4F66-A56A-FFFAB399F555}" type="pres">
      <dgm:prSet presAssocID="{93DA9714-6BC7-4A59-8E0F-A15BCAF22A62}" presName="node" presStyleLbl="node1" presStyleIdx="6" presStyleCnt="8" custScaleX="139384" custScaleY="115108" custRadScaleRad="99967" custRadScaleInc="21164">
        <dgm:presLayoutVars>
          <dgm:bulletEnabled val="1"/>
        </dgm:presLayoutVars>
      </dgm:prSet>
      <dgm:spPr/>
    </dgm:pt>
    <dgm:pt modelId="{2B3E395A-51C0-4E3F-8AF5-83C74DFD161A}" type="pres">
      <dgm:prSet presAssocID="{BC17CF8C-7824-4892-86AB-8D8A55ABACE4}" presName="Name9" presStyleLbl="parChTrans1D2" presStyleIdx="7" presStyleCnt="8"/>
      <dgm:spPr/>
    </dgm:pt>
    <dgm:pt modelId="{755DCBC4-7D24-4164-A441-88D947AE6CD1}" type="pres">
      <dgm:prSet presAssocID="{BC17CF8C-7824-4892-86AB-8D8A55ABACE4}" presName="connTx" presStyleLbl="parChTrans1D2" presStyleIdx="7" presStyleCnt="8"/>
      <dgm:spPr/>
    </dgm:pt>
    <dgm:pt modelId="{62E6A451-11F6-4A52-B293-F21131B14244}" type="pres">
      <dgm:prSet presAssocID="{D53C15F0-9A4E-4BDC-B29A-A47BD4B1C748}" presName="node" presStyleLbl="node1" presStyleIdx="7" presStyleCnt="8" custScaleX="127039" custScaleY="133827" custRadScaleRad="103083" custRadScaleInc="16058">
        <dgm:presLayoutVars>
          <dgm:bulletEnabled val="1"/>
        </dgm:presLayoutVars>
      </dgm:prSet>
      <dgm:spPr/>
    </dgm:pt>
  </dgm:ptLst>
  <dgm:cxnLst>
    <dgm:cxn modelId="{08CC2B13-A3B2-457F-A8AA-073EDCDCB3F5}" type="presOf" srcId="{66509956-2556-4EB6-8F1F-AEF39D7253BD}" destId="{34A06EB2-F052-494C-8DE9-D1337C13A605}" srcOrd="0" destOrd="0" presId="urn:microsoft.com/office/officeart/2005/8/layout/radial1"/>
    <dgm:cxn modelId="{DA034914-C8A7-4EB5-ABD0-AD31802AC221}" type="presOf" srcId="{7346C01C-50FB-4A77-B4ED-54FDB901A57C}" destId="{550038B4-F20D-45F5-ADEF-0DA171D810F4}" srcOrd="1" destOrd="0" presId="urn:microsoft.com/office/officeart/2005/8/layout/radial1"/>
    <dgm:cxn modelId="{E56C5D15-833A-4C1A-89CB-CEA7CD3813CA}" srcId="{B73D64FE-67F1-4271-8E1D-79E7218C2B9B}" destId="{34DE57A7-004C-41B8-9F74-684E1276A50A}" srcOrd="0" destOrd="0" parTransId="{643ABD1B-8981-42D4-9439-A4E19F0AC09C}" sibTransId="{E427BB75-0AE5-439B-969E-86B79B8A2CE5}"/>
    <dgm:cxn modelId="{333BBE1F-6C22-4F76-B39A-2AD0FFCE91D0}" type="presOf" srcId="{0B27AF73-4841-451A-AE65-F9C306CEB402}" destId="{1F17EA97-6912-4ADC-A43E-6276791062F2}" srcOrd="0" destOrd="0" presId="urn:microsoft.com/office/officeart/2005/8/layout/radial1"/>
    <dgm:cxn modelId="{21648D5B-33C7-4421-9E0D-1F66FEC729CA}" type="presOf" srcId="{71B76C90-27CC-4DC8-AB09-3AE1DC622538}" destId="{2745F7C0-CAC1-4AA0-A0E3-C0DFE791E5B5}" srcOrd="1" destOrd="0" presId="urn:microsoft.com/office/officeart/2005/8/layout/radial1"/>
    <dgm:cxn modelId="{91725942-DBC9-4422-B2FE-7D4DD2870ECF}" type="presOf" srcId="{B73D64FE-67F1-4271-8E1D-79E7218C2B9B}" destId="{86F4C537-F972-475B-BF2C-C38B310205A3}" srcOrd="0" destOrd="0" presId="urn:microsoft.com/office/officeart/2005/8/layout/radial1"/>
    <dgm:cxn modelId="{E54D9B42-072B-40F5-A73E-FAC437767080}" type="presOf" srcId="{67DDBBB8-01BB-4F2D-81BF-8D1AA43B9CEA}" destId="{5E5E3ACE-5178-47F5-BCA6-8CAFC06B76FD}" srcOrd="1" destOrd="0" presId="urn:microsoft.com/office/officeart/2005/8/layout/radial1"/>
    <dgm:cxn modelId="{216B4A43-B7CC-49E1-A861-0FFB64B3E326}" srcId="{34DE57A7-004C-41B8-9F74-684E1276A50A}" destId="{93DA9714-6BC7-4A59-8E0F-A15BCAF22A62}" srcOrd="6" destOrd="0" parTransId="{27399253-1D9C-4978-8570-D2DC68B4777D}" sibTransId="{226E2EE1-0355-4347-851C-D52886F166DC}"/>
    <dgm:cxn modelId="{7F3B8268-4663-475A-B3AC-616AD28467DF}" type="presOf" srcId="{71B76C90-27CC-4DC8-AB09-3AE1DC622538}" destId="{5EAA0F83-3702-4015-92A7-58C78F72B888}" srcOrd="0" destOrd="0" presId="urn:microsoft.com/office/officeart/2005/8/layout/radial1"/>
    <dgm:cxn modelId="{1874066A-1727-4F3A-B899-DF7E6905385F}" type="presOf" srcId="{7346C01C-50FB-4A77-B4ED-54FDB901A57C}" destId="{407BB521-43C6-43BC-BB8B-B24BA1B305CE}" srcOrd="0" destOrd="0" presId="urn:microsoft.com/office/officeart/2005/8/layout/radial1"/>
    <dgm:cxn modelId="{2CC58C4D-A8DE-4DE6-90AB-8F694F9A5604}" type="presOf" srcId="{C1A18188-63EE-4101-944F-F605AAA7A231}" destId="{7A5530BD-37F5-4892-BDF2-8383A70953CA}" srcOrd="1" destOrd="0" presId="urn:microsoft.com/office/officeart/2005/8/layout/radial1"/>
    <dgm:cxn modelId="{71AEF674-0273-4C05-A9ED-2B31776490D4}" type="presOf" srcId="{D53C15F0-9A4E-4BDC-B29A-A47BD4B1C748}" destId="{62E6A451-11F6-4A52-B293-F21131B14244}" srcOrd="0" destOrd="0" presId="urn:microsoft.com/office/officeart/2005/8/layout/radial1"/>
    <dgm:cxn modelId="{8351957A-62A9-4649-90CC-AAC4D6A8D8C8}" type="presOf" srcId="{93DA9714-6BC7-4A59-8E0F-A15BCAF22A62}" destId="{A8069D18-72D8-4F66-A56A-FFFAB399F555}" srcOrd="0" destOrd="0" presId="urn:microsoft.com/office/officeart/2005/8/layout/radial1"/>
    <dgm:cxn modelId="{E14A077C-273B-4E66-B09F-86A0EEB495A1}" type="presOf" srcId="{3297BE07-8ACC-4600-B848-182A1F9BAA65}" destId="{BF485028-BC08-4F5A-8292-5210BDDC7C9C}" srcOrd="1" destOrd="0" presId="urn:microsoft.com/office/officeart/2005/8/layout/radial1"/>
    <dgm:cxn modelId="{61871892-E689-4533-8537-A682A7A87BAD}" type="presOf" srcId="{27399253-1D9C-4978-8570-D2DC68B4777D}" destId="{F88F73A3-CC2F-4EC7-9868-D0E1F0E77B8D}" srcOrd="0" destOrd="0" presId="urn:microsoft.com/office/officeart/2005/8/layout/radial1"/>
    <dgm:cxn modelId="{E0586F94-144F-451E-BD07-EE925DE7D629}" srcId="{34DE57A7-004C-41B8-9F74-684E1276A50A}" destId="{226164CD-C4CF-4297-B5C9-484D83C7563C}" srcOrd="4" destOrd="0" parTransId="{67DDBBB8-01BB-4F2D-81BF-8D1AA43B9CEA}" sibTransId="{A43C2951-B607-4650-AD2D-BF3DF8C5459D}"/>
    <dgm:cxn modelId="{8951FD9E-2631-4AE9-87D5-7CC0BB8AFBD0}" type="presOf" srcId="{27399253-1D9C-4978-8570-D2DC68B4777D}" destId="{11FA495A-AD69-40BF-B5C4-5BE61D8E3A0B}" srcOrd="1" destOrd="0" presId="urn:microsoft.com/office/officeart/2005/8/layout/radial1"/>
    <dgm:cxn modelId="{D9098BA5-5481-4203-8CD3-E6FAF9B8DE04}" type="presOf" srcId="{0B27AF73-4841-451A-AE65-F9C306CEB402}" destId="{ADB6F976-E031-4058-B3AF-8A30C60FF109}" srcOrd="1" destOrd="0" presId="urn:microsoft.com/office/officeart/2005/8/layout/radial1"/>
    <dgm:cxn modelId="{4FB54AAB-A070-42F5-A220-B2ECC7AA93DE}" type="presOf" srcId="{BC17CF8C-7824-4892-86AB-8D8A55ABACE4}" destId="{2B3E395A-51C0-4E3F-8AF5-83C74DFD161A}" srcOrd="0" destOrd="0" presId="urn:microsoft.com/office/officeart/2005/8/layout/radial1"/>
    <dgm:cxn modelId="{0286B1AB-EA57-4E32-8154-D96AD9654D4C}" type="presOf" srcId="{4FECB9DC-EF9D-4E31-B3D6-ED225966AF96}" destId="{9579990C-3729-48FB-BC37-35B200BB5625}" srcOrd="0" destOrd="0" presId="urn:microsoft.com/office/officeart/2005/8/layout/radial1"/>
    <dgm:cxn modelId="{0B43A4BA-BB04-4F6F-B1AC-680967FDA895}" type="presOf" srcId="{67DDBBB8-01BB-4F2D-81BF-8D1AA43B9CEA}" destId="{4FAA1B4A-E266-4613-AC47-613B5A637BDA}" srcOrd="0" destOrd="0" presId="urn:microsoft.com/office/officeart/2005/8/layout/radial1"/>
    <dgm:cxn modelId="{4B0937BE-F508-486C-85D1-AE801BEEFD2C}" type="presOf" srcId="{BC17CF8C-7824-4892-86AB-8D8A55ABACE4}" destId="{755DCBC4-7D24-4164-A441-88D947AE6CD1}" srcOrd="1" destOrd="0" presId="urn:microsoft.com/office/officeart/2005/8/layout/radial1"/>
    <dgm:cxn modelId="{C37B82C2-A6C8-4256-B497-673172935A15}" srcId="{34DE57A7-004C-41B8-9F74-684E1276A50A}" destId="{4FECB9DC-EF9D-4E31-B3D6-ED225966AF96}" srcOrd="0" destOrd="0" parTransId="{C1A18188-63EE-4101-944F-F605AAA7A231}" sibTransId="{AD8F5252-941E-4573-86D6-657BA1306482}"/>
    <dgm:cxn modelId="{335928C4-340B-41DE-B944-12E63E3CA3DB}" srcId="{34DE57A7-004C-41B8-9F74-684E1276A50A}" destId="{66509956-2556-4EB6-8F1F-AEF39D7253BD}" srcOrd="3" destOrd="0" parTransId="{3297BE07-8ACC-4600-B848-182A1F9BAA65}" sibTransId="{4E384DBB-C387-4B44-A1CE-21A52EF3997E}"/>
    <dgm:cxn modelId="{BE6B68C4-775A-4199-9300-52A78EBC6FCA}" type="presOf" srcId="{687E8B46-2A7F-4747-9044-280A4BCFE1F2}" destId="{99E52CDF-E72F-4530-8089-1D24B800A500}" srcOrd="0" destOrd="0" presId="urn:microsoft.com/office/officeart/2005/8/layout/radial1"/>
    <dgm:cxn modelId="{CA7E9BC9-8831-4F0C-B36E-0149592BC38B}" type="presOf" srcId="{34DE57A7-004C-41B8-9F74-684E1276A50A}" destId="{2043D30B-BAFE-4F65-BDBB-1C427C613E72}" srcOrd="0" destOrd="0" presId="urn:microsoft.com/office/officeart/2005/8/layout/radial1"/>
    <dgm:cxn modelId="{5CE8C1CC-98BF-44E3-AEEA-1390FB85A7F0}" type="presOf" srcId="{3297BE07-8ACC-4600-B848-182A1F9BAA65}" destId="{205D5B34-0967-400F-8811-A9C7BAA1AAA5}" srcOrd="0" destOrd="0" presId="urn:microsoft.com/office/officeart/2005/8/layout/radial1"/>
    <dgm:cxn modelId="{62F2C9D5-A109-4AA9-92D1-01285929BDBE}" srcId="{34DE57A7-004C-41B8-9F74-684E1276A50A}" destId="{C4F17488-327D-40E5-9930-FFCFE920133F}" srcOrd="1" destOrd="0" parTransId="{71B76C90-27CC-4DC8-AB09-3AE1DC622538}" sibTransId="{09317F6D-C382-4897-B468-CAE1F4CE0AAC}"/>
    <dgm:cxn modelId="{9E38E0D9-4F04-47D8-881B-4E01723FADF1}" srcId="{34DE57A7-004C-41B8-9F74-684E1276A50A}" destId="{B2B67966-27D1-4DEB-8FF4-7E8A5C599432}" srcOrd="2" destOrd="0" parTransId="{0B27AF73-4841-451A-AE65-F9C306CEB402}" sibTransId="{6FA22CF4-DE2D-474F-9508-CAE91532A444}"/>
    <dgm:cxn modelId="{87603CDE-EEBE-4C04-B084-14E8C045F918}" type="presOf" srcId="{226164CD-C4CF-4297-B5C9-484D83C7563C}" destId="{B82FF051-F064-4E8B-8EB4-0AA404994BDF}" srcOrd="0" destOrd="0" presId="urn:microsoft.com/office/officeart/2005/8/layout/radial1"/>
    <dgm:cxn modelId="{0EEDE3EE-61C9-426F-844C-52094DFF5663}" srcId="{34DE57A7-004C-41B8-9F74-684E1276A50A}" destId="{687E8B46-2A7F-4747-9044-280A4BCFE1F2}" srcOrd="5" destOrd="0" parTransId="{7346C01C-50FB-4A77-B4ED-54FDB901A57C}" sibTransId="{510C0E2B-D150-4D60-97C3-3F06DFC5795F}"/>
    <dgm:cxn modelId="{FE817DF0-966E-4634-9360-AC594A57176A}" type="presOf" srcId="{B2B67966-27D1-4DEB-8FF4-7E8A5C599432}" destId="{69257A9C-304C-4154-B3F8-EF8F4FC67E54}" srcOrd="0" destOrd="0" presId="urn:microsoft.com/office/officeart/2005/8/layout/radial1"/>
    <dgm:cxn modelId="{0AD264F3-4C3A-4901-9AC1-AD36663EA074}" srcId="{34DE57A7-004C-41B8-9F74-684E1276A50A}" destId="{D53C15F0-9A4E-4BDC-B29A-A47BD4B1C748}" srcOrd="7" destOrd="0" parTransId="{BC17CF8C-7824-4892-86AB-8D8A55ABACE4}" sibTransId="{BC1D9E99-5E94-422D-AB0E-B99A0DCBC571}"/>
    <dgm:cxn modelId="{DDE447FB-5D44-4330-89F7-676B97250DB1}" type="presOf" srcId="{C1A18188-63EE-4101-944F-F605AAA7A231}" destId="{7C515938-D3DF-4989-AA63-5547A30A357B}" srcOrd="0" destOrd="0" presId="urn:microsoft.com/office/officeart/2005/8/layout/radial1"/>
    <dgm:cxn modelId="{EF7F5FFE-82C2-40B6-AACE-82B83BDB0EA8}" type="presOf" srcId="{C4F17488-327D-40E5-9930-FFCFE920133F}" destId="{FF6EAF7E-8A0D-4D7D-B653-5C3A3A1B4035}" srcOrd="0" destOrd="0" presId="urn:microsoft.com/office/officeart/2005/8/layout/radial1"/>
    <dgm:cxn modelId="{8F097E96-A577-4E72-A95B-14E922158357}" type="presParOf" srcId="{86F4C537-F972-475B-BF2C-C38B310205A3}" destId="{2043D30B-BAFE-4F65-BDBB-1C427C613E72}" srcOrd="0" destOrd="0" presId="urn:microsoft.com/office/officeart/2005/8/layout/radial1"/>
    <dgm:cxn modelId="{325CC444-BE67-4E28-9D65-6448075530D9}" type="presParOf" srcId="{86F4C537-F972-475B-BF2C-C38B310205A3}" destId="{7C515938-D3DF-4989-AA63-5547A30A357B}" srcOrd="1" destOrd="0" presId="urn:microsoft.com/office/officeart/2005/8/layout/radial1"/>
    <dgm:cxn modelId="{E941FE9E-9B82-4087-8003-40BFC7154DF1}" type="presParOf" srcId="{7C515938-D3DF-4989-AA63-5547A30A357B}" destId="{7A5530BD-37F5-4892-BDF2-8383A70953CA}" srcOrd="0" destOrd="0" presId="urn:microsoft.com/office/officeart/2005/8/layout/radial1"/>
    <dgm:cxn modelId="{B467B64B-D93C-44E1-B109-2A8E269FF64B}" type="presParOf" srcId="{86F4C537-F972-475B-BF2C-C38B310205A3}" destId="{9579990C-3729-48FB-BC37-35B200BB5625}" srcOrd="2" destOrd="0" presId="urn:microsoft.com/office/officeart/2005/8/layout/radial1"/>
    <dgm:cxn modelId="{4174DB89-6638-40C9-87B5-363147801A2F}" type="presParOf" srcId="{86F4C537-F972-475B-BF2C-C38B310205A3}" destId="{5EAA0F83-3702-4015-92A7-58C78F72B888}" srcOrd="3" destOrd="0" presId="urn:microsoft.com/office/officeart/2005/8/layout/radial1"/>
    <dgm:cxn modelId="{496B1B6A-C6E9-4668-9EBF-DB2C51A3E025}" type="presParOf" srcId="{5EAA0F83-3702-4015-92A7-58C78F72B888}" destId="{2745F7C0-CAC1-4AA0-A0E3-C0DFE791E5B5}" srcOrd="0" destOrd="0" presId="urn:microsoft.com/office/officeart/2005/8/layout/radial1"/>
    <dgm:cxn modelId="{0BA9B57E-1FF6-488E-8CD5-EF0D8CAB02A9}" type="presParOf" srcId="{86F4C537-F972-475B-BF2C-C38B310205A3}" destId="{FF6EAF7E-8A0D-4D7D-B653-5C3A3A1B4035}" srcOrd="4" destOrd="0" presId="urn:microsoft.com/office/officeart/2005/8/layout/radial1"/>
    <dgm:cxn modelId="{38B84CE7-0D07-45B4-8918-9823258C3D38}" type="presParOf" srcId="{86F4C537-F972-475B-BF2C-C38B310205A3}" destId="{1F17EA97-6912-4ADC-A43E-6276791062F2}" srcOrd="5" destOrd="0" presId="urn:microsoft.com/office/officeart/2005/8/layout/radial1"/>
    <dgm:cxn modelId="{0AA181A8-7EE0-4348-911E-B392397CC189}" type="presParOf" srcId="{1F17EA97-6912-4ADC-A43E-6276791062F2}" destId="{ADB6F976-E031-4058-B3AF-8A30C60FF109}" srcOrd="0" destOrd="0" presId="urn:microsoft.com/office/officeart/2005/8/layout/radial1"/>
    <dgm:cxn modelId="{A6F149A6-27FA-452F-80F7-2B15D70CB2B2}" type="presParOf" srcId="{86F4C537-F972-475B-BF2C-C38B310205A3}" destId="{69257A9C-304C-4154-B3F8-EF8F4FC67E54}" srcOrd="6" destOrd="0" presId="urn:microsoft.com/office/officeart/2005/8/layout/radial1"/>
    <dgm:cxn modelId="{56B96CBA-2B0F-4CA1-BB68-82E39E085B21}" type="presParOf" srcId="{86F4C537-F972-475B-BF2C-C38B310205A3}" destId="{205D5B34-0967-400F-8811-A9C7BAA1AAA5}" srcOrd="7" destOrd="0" presId="urn:microsoft.com/office/officeart/2005/8/layout/radial1"/>
    <dgm:cxn modelId="{9A09C5ED-A800-4E83-9EEB-51A8F41E5052}" type="presParOf" srcId="{205D5B34-0967-400F-8811-A9C7BAA1AAA5}" destId="{BF485028-BC08-4F5A-8292-5210BDDC7C9C}" srcOrd="0" destOrd="0" presId="urn:microsoft.com/office/officeart/2005/8/layout/radial1"/>
    <dgm:cxn modelId="{571B8474-0CD6-4D45-B1F5-009E94364322}" type="presParOf" srcId="{86F4C537-F972-475B-BF2C-C38B310205A3}" destId="{34A06EB2-F052-494C-8DE9-D1337C13A605}" srcOrd="8" destOrd="0" presId="urn:microsoft.com/office/officeart/2005/8/layout/radial1"/>
    <dgm:cxn modelId="{A08A9643-F02E-49E8-8A13-92FB83A0872E}" type="presParOf" srcId="{86F4C537-F972-475B-BF2C-C38B310205A3}" destId="{4FAA1B4A-E266-4613-AC47-613B5A637BDA}" srcOrd="9" destOrd="0" presId="urn:microsoft.com/office/officeart/2005/8/layout/radial1"/>
    <dgm:cxn modelId="{4CD7B36F-E562-4583-9C80-C8C0D2DE1A98}" type="presParOf" srcId="{4FAA1B4A-E266-4613-AC47-613B5A637BDA}" destId="{5E5E3ACE-5178-47F5-BCA6-8CAFC06B76FD}" srcOrd="0" destOrd="0" presId="urn:microsoft.com/office/officeart/2005/8/layout/radial1"/>
    <dgm:cxn modelId="{B8304AF6-93B5-4D32-A9DB-30141BAE14F4}" type="presParOf" srcId="{86F4C537-F972-475B-BF2C-C38B310205A3}" destId="{B82FF051-F064-4E8B-8EB4-0AA404994BDF}" srcOrd="10" destOrd="0" presId="urn:microsoft.com/office/officeart/2005/8/layout/radial1"/>
    <dgm:cxn modelId="{2997DACB-0C2A-46D5-8E14-DFB6D2211C7A}" type="presParOf" srcId="{86F4C537-F972-475B-BF2C-C38B310205A3}" destId="{407BB521-43C6-43BC-BB8B-B24BA1B305CE}" srcOrd="11" destOrd="0" presId="urn:microsoft.com/office/officeart/2005/8/layout/radial1"/>
    <dgm:cxn modelId="{03B61CCE-01BB-4EFB-81A8-40946399A989}" type="presParOf" srcId="{407BB521-43C6-43BC-BB8B-B24BA1B305CE}" destId="{550038B4-F20D-45F5-ADEF-0DA171D810F4}" srcOrd="0" destOrd="0" presId="urn:microsoft.com/office/officeart/2005/8/layout/radial1"/>
    <dgm:cxn modelId="{0AAFAF0B-80FC-40E9-AD19-0A8BB131E5FC}" type="presParOf" srcId="{86F4C537-F972-475B-BF2C-C38B310205A3}" destId="{99E52CDF-E72F-4530-8089-1D24B800A500}" srcOrd="12" destOrd="0" presId="urn:microsoft.com/office/officeart/2005/8/layout/radial1"/>
    <dgm:cxn modelId="{BC8371A9-4A87-4599-81CF-4FC3513846F8}" type="presParOf" srcId="{86F4C537-F972-475B-BF2C-C38B310205A3}" destId="{F88F73A3-CC2F-4EC7-9868-D0E1F0E77B8D}" srcOrd="13" destOrd="0" presId="urn:microsoft.com/office/officeart/2005/8/layout/radial1"/>
    <dgm:cxn modelId="{4503A280-DF57-405B-A71C-393F64D8785E}" type="presParOf" srcId="{F88F73A3-CC2F-4EC7-9868-D0E1F0E77B8D}" destId="{11FA495A-AD69-40BF-B5C4-5BE61D8E3A0B}" srcOrd="0" destOrd="0" presId="urn:microsoft.com/office/officeart/2005/8/layout/radial1"/>
    <dgm:cxn modelId="{7D022418-BF32-4844-9AC9-C42A8F0F73E7}" type="presParOf" srcId="{86F4C537-F972-475B-BF2C-C38B310205A3}" destId="{A8069D18-72D8-4F66-A56A-FFFAB399F555}" srcOrd="14" destOrd="0" presId="urn:microsoft.com/office/officeart/2005/8/layout/radial1"/>
    <dgm:cxn modelId="{64BC22FC-EFCC-4D6A-A876-048AA9C194E4}" type="presParOf" srcId="{86F4C537-F972-475B-BF2C-C38B310205A3}" destId="{2B3E395A-51C0-4E3F-8AF5-83C74DFD161A}" srcOrd="15" destOrd="0" presId="urn:microsoft.com/office/officeart/2005/8/layout/radial1"/>
    <dgm:cxn modelId="{BF949349-1C31-4F1C-908F-D08E6BC0C2E2}" type="presParOf" srcId="{2B3E395A-51C0-4E3F-8AF5-83C74DFD161A}" destId="{755DCBC4-7D24-4164-A441-88D947AE6CD1}" srcOrd="0" destOrd="0" presId="urn:microsoft.com/office/officeart/2005/8/layout/radial1"/>
    <dgm:cxn modelId="{22605AA9-0BEF-4176-BE4F-53E04E668EBF}" type="presParOf" srcId="{86F4C537-F972-475B-BF2C-C38B310205A3}" destId="{62E6A451-11F6-4A52-B293-F21131B1424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597EC-9FAC-4CF1-9AA1-BF1C77B7BBB7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5F4F31A-4808-4104-9865-F9C86DA8C34B}">
      <dgm:prSet phldrT="[Texte]" custT="1"/>
      <dgm:spPr>
        <a:xfrm>
          <a:off x="2984638" y="-31783"/>
          <a:ext cx="2146984" cy="136151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altLang="fr-FR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Informer les professionnels, les personnes accompagnées et leurs proches et les partenaires </a:t>
          </a:r>
          <a:endParaRPr lang="fr-FR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7A408E-5C77-43A4-971A-5F21EA490FE3}" type="parTrans" cxnId="{67B0BFCE-E2AD-4236-A0E8-F77AE418261C}">
      <dgm:prSet/>
      <dgm:spPr/>
      <dgm:t>
        <a:bodyPr/>
        <a:lstStyle/>
        <a:p>
          <a:endParaRPr lang="fr-FR" sz="2400"/>
        </a:p>
      </dgm:t>
    </dgm:pt>
    <dgm:pt modelId="{551937EF-AE04-46B7-8A86-5E1E6178A3F0}" type="sibTrans" cxnId="{67B0BFCE-E2AD-4236-A0E8-F77AE418261C}">
      <dgm:prSet/>
      <dgm:spPr>
        <a:xfrm>
          <a:off x="1563540" y="90092"/>
          <a:ext cx="4989180" cy="5218808"/>
        </a:xfrm>
        <a:prstGeom prst="circularArrow">
          <a:avLst>
            <a:gd name="adj1" fmla="val 5544"/>
            <a:gd name="adj2" fmla="val 330680"/>
            <a:gd name="adj3" fmla="val 14051893"/>
            <a:gd name="adj4" fmla="val 17220202"/>
            <a:gd name="adj5" fmla="val 5757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 sz="2400"/>
        </a:p>
      </dgm:t>
    </dgm:pt>
    <dgm:pt modelId="{D90EA66B-8E9C-4FB1-A75D-189433675061}">
      <dgm:prSet phldrT="[Texte]" custT="1"/>
      <dgm:spPr>
        <a:xfrm>
          <a:off x="4775489" y="4029749"/>
          <a:ext cx="2453668" cy="1226834"/>
        </a:xfrm>
        <a:prstGeom prst="round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altLang="fr-FR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Préparer les outils qui alimenteront le projet d’établissement</a:t>
          </a:r>
          <a:endParaRPr lang="fr-FR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3D1F8A9-8A87-403F-8644-A668E50B35DD}" type="parTrans" cxnId="{DA398D79-22BF-4DE8-AD80-9306BDEB8321}">
      <dgm:prSet/>
      <dgm:spPr/>
      <dgm:t>
        <a:bodyPr/>
        <a:lstStyle/>
        <a:p>
          <a:endParaRPr lang="fr-FR" sz="2400"/>
        </a:p>
      </dgm:t>
    </dgm:pt>
    <dgm:pt modelId="{0BC0288D-D6C9-4EF0-9586-BA6E1894C1EF}" type="sibTrans" cxnId="{DA398D79-22BF-4DE8-AD80-9306BDEB8321}">
      <dgm:prSet/>
      <dgm:spPr/>
      <dgm:t>
        <a:bodyPr/>
        <a:lstStyle/>
        <a:p>
          <a:endParaRPr lang="fr-FR" sz="2400"/>
        </a:p>
      </dgm:t>
    </dgm:pt>
    <dgm:pt modelId="{D42EA367-ACAD-4B3C-A68D-65D0236B0D97}">
      <dgm:prSet phldrT="[Texte]" custT="1"/>
      <dgm:spPr>
        <a:xfrm>
          <a:off x="1675971" y="4061533"/>
          <a:ext cx="2453668" cy="1226834"/>
        </a:xfrm>
        <a:prstGeom prst="round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altLang="fr-FR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Fixer un calendrier réaliste, bloquer les dates et identifier </a:t>
          </a:r>
          <a:endParaRPr lang="fr-FR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0E9AD4-9BED-4E3D-8228-5597F13A4DCA}" type="parTrans" cxnId="{E8CE1942-4805-447B-B07E-B39F32D1DDAB}">
      <dgm:prSet/>
      <dgm:spPr/>
      <dgm:t>
        <a:bodyPr/>
        <a:lstStyle/>
        <a:p>
          <a:endParaRPr lang="fr-FR" sz="2400"/>
        </a:p>
      </dgm:t>
    </dgm:pt>
    <dgm:pt modelId="{42109435-C68F-4F4D-9B9C-C37D19E55762}" type="sibTrans" cxnId="{E8CE1942-4805-447B-B07E-B39F32D1DDAB}">
      <dgm:prSet/>
      <dgm:spPr/>
      <dgm:t>
        <a:bodyPr/>
        <a:lstStyle/>
        <a:p>
          <a:endParaRPr lang="fr-FR" sz="2400"/>
        </a:p>
      </dgm:t>
    </dgm:pt>
    <dgm:pt modelId="{B3B3BFCE-F099-4A21-BC7D-D75C6C54912B}">
      <dgm:prSet custT="1"/>
      <dgm:spPr>
        <a:xfrm>
          <a:off x="5417603" y="2123158"/>
          <a:ext cx="2453668" cy="1226834"/>
        </a:xfrm>
        <a:prstGeom prst="round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altLang="fr-FR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 les membres du comité de pilotage</a:t>
          </a:r>
          <a:endParaRPr lang="fr-FR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B6709B7-A202-48D5-B88E-B68C1B9A526D}" type="parTrans" cxnId="{AE9870B2-1419-4873-942D-5E315BACC6DC}">
      <dgm:prSet/>
      <dgm:spPr/>
      <dgm:t>
        <a:bodyPr/>
        <a:lstStyle/>
        <a:p>
          <a:endParaRPr lang="fr-FR" sz="2400"/>
        </a:p>
      </dgm:t>
    </dgm:pt>
    <dgm:pt modelId="{F0095181-3D5E-40B1-B9BE-5E639F25CA63}" type="sibTrans" cxnId="{AE9870B2-1419-4873-942D-5E315BACC6DC}">
      <dgm:prSet/>
      <dgm:spPr/>
      <dgm:t>
        <a:bodyPr/>
        <a:lstStyle/>
        <a:p>
          <a:endParaRPr lang="fr-FR" sz="2400"/>
        </a:p>
      </dgm:t>
    </dgm:pt>
    <dgm:pt modelId="{319B9DF0-A66F-4825-8E1D-DE406D21B370}">
      <dgm:prSet custT="1"/>
      <dgm:spPr>
        <a:xfrm>
          <a:off x="755372" y="1573343"/>
          <a:ext cx="2453668" cy="1226834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Définir les axes, thématiques  prioritaires</a:t>
          </a:r>
        </a:p>
      </dgm:t>
    </dgm:pt>
    <dgm:pt modelId="{FF41A20B-DF47-4704-9779-9A34B8C95A5B}" type="parTrans" cxnId="{2B4F90AC-EEFB-47E4-AFC2-FFE6AC9EED29}">
      <dgm:prSet/>
      <dgm:spPr/>
      <dgm:t>
        <a:bodyPr/>
        <a:lstStyle/>
        <a:p>
          <a:endParaRPr lang="fr-FR" sz="2400"/>
        </a:p>
      </dgm:t>
    </dgm:pt>
    <dgm:pt modelId="{5FF0139D-A8CD-4FEA-867C-788F43A90FA4}" type="sibTrans" cxnId="{2B4F90AC-EEFB-47E4-AFC2-FFE6AC9EED29}">
      <dgm:prSet/>
      <dgm:spPr/>
      <dgm:t>
        <a:bodyPr/>
        <a:lstStyle/>
        <a:p>
          <a:endParaRPr lang="fr-FR" sz="2400"/>
        </a:p>
      </dgm:t>
    </dgm:pt>
    <dgm:pt modelId="{63528E7F-8ED3-4D30-B483-75F05192D964}" type="pres">
      <dgm:prSet presAssocID="{A51597EC-9FAC-4CF1-9AA1-BF1C77B7BBB7}" presName="Name0" presStyleCnt="0">
        <dgm:presLayoutVars>
          <dgm:dir/>
          <dgm:resizeHandles val="exact"/>
        </dgm:presLayoutVars>
      </dgm:prSet>
      <dgm:spPr/>
    </dgm:pt>
    <dgm:pt modelId="{E42F4E14-E3E0-449E-A074-393704A2593D}" type="pres">
      <dgm:prSet presAssocID="{A51597EC-9FAC-4CF1-9AA1-BF1C77B7BBB7}" presName="cycle" presStyleCnt="0"/>
      <dgm:spPr/>
    </dgm:pt>
    <dgm:pt modelId="{E9388972-EC43-468E-BD55-C2D9B46C3056}" type="pres">
      <dgm:prSet presAssocID="{45F4F31A-4808-4104-9865-F9C86DA8C34B}" presName="nodeFirstNode" presStyleLbl="node1" presStyleIdx="0" presStyleCnt="5" custScaleX="88241" custScaleY="110978" custRadScaleRad="103970" custRadScaleInc="-1678">
        <dgm:presLayoutVars>
          <dgm:bulletEnabled val="1"/>
        </dgm:presLayoutVars>
      </dgm:prSet>
      <dgm:spPr/>
    </dgm:pt>
    <dgm:pt modelId="{05C95DFC-56C0-460F-BB1D-6B6E42AE5C8C}" type="pres">
      <dgm:prSet presAssocID="{551937EF-AE04-46B7-8A86-5E1E6178A3F0}" presName="sibTransFirstNode" presStyleLbl="bgShp" presStyleIdx="0" presStyleCnt="1" custScaleX="95600"/>
      <dgm:spPr/>
    </dgm:pt>
    <dgm:pt modelId="{433CB055-1051-499D-B041-41ADBF245265}" type="pres">
      <dgm:prSet presAssocID="{D90EA66B-8E9C-4FB1-A75D-189433675061}" presName="nodeFollowingNodes" presStyleLbl="node1" presStyleIdx="1" presStyleCnt="5" custRadScaleRad="123781" custRadScaleInc="107151">
        <dgm:presLayoutVars>
          <dgm:bulletEnabled val="1"/>
        </dgm:presLayoutVars>
      </dgm:prSet>
      <dgm:spPr/>
    </dgm:pt>
    <dgm:pt modelId="{DC643DF2-EB28-49A0-BE6B-FE80E49E6410}" type="pres">
      <dgm:prSet presAssocID="{B3B3BFCE-F099-4A21-BC7D-D75C6C54912B}" presName="nodeFollowingNodes" presStyleLbl="node1" presStyleIdx="2" presStyleCnt="5" custRadScaleRad="121102" custRadScaleInc="-110190">
        <dgm:presLayoutVars>
          <dgm:bulletEnabled val="1"/>
        </dgm:presLayoutVars>
      </dgm:prSet>
      <dgm:spPr/>
    </dgm:pt>
    <dgm:pt modelId="{A4680931-996E-4508-839C-C5E466D026FB}" type="pres">
      <dgm:prSet presAssocID="{D42EA367-ACAD-4B3C-A68D-65D0236B0D97}" presName="nodeFollowingNodes" presStyleLbl="node1" presStyleIdx="3" presStyleCnt="5" custRadScaleRad="108453" custRadScaleInc="11514">
        <dgm:presLayoutVars>
          <dgm:bulletEnabled val="1"/>
        </dgm:presLayoutVars>
      </dgm:prSet>
      <dgm:spPr/>
    </dgm:pt>
    <dgm:pt modelId="{7BA20744-A93A-4044-A807-241EDAC8FDBE}" type="pres">
      <dgm:prSet presAssocID="{319B9DF0-A66F-4825-8E1D-DE406D21B370}" presName="nodeFollowingNodes" presStyleLbl="node1" presStyleIdx="4" presStyleCnt="5" custRadScaleRad="119461" custRadScaleInc="-5568">
        <dgm:presLayoutVars>
          <dgm:bulletEnabled val="1"/>
        </dgm:presLayoutVars>
      </dgm:prSet>
      <dgm:spPr/>
    </dgm:pt>
  </dgm:ptLst>
  <dgm:cxnLst>
    <dgm:cxn modelId="{B5F02408-312E-4D29-9459-8BF2D4783E60}" type="presOf" srcId="{319B9DF0-A66F-4825-8E1D-DE406D21B370}" destId="{7BA20744-A93A-4044-A807-241EDAC8FDBE}" srcOrd="0" destOrd="0" presId="urn:microsoft.com/office/officeart/2005/8/layout/cycle3"/>
    <dgm:cxn modelId="{830D5D17-ECC9-4136-909D-E5B8E0285733}" type="presOf" srcId="{A51597EC-9FAC-4CF1-9AA1-BF1C77B7BBB7}" destId="{63528E7F-8ED3-4D30-B483-75F05192D964}" srcOrd="0" destOrd="0" presId="urn:microsoft.com/office/officeart/2005/8/layout/cycle3"/>
    <dgm:cxn modelId="{C9E17C2D-0099-447F-92BF-28847B793B79}" type="presOf" srcId="{B3B3BFCE-F099-4A21-BC7D-D75C6C54912B}" destId="{DC643DF2-EB28-49A0-BE6B-FE80E49E6410}" srcOrd="0" destOrd="0" presId="urn:microsoft.com/office/officeart/2005/8/layout/cycle3"/>
    <dgm:cxn modelId="{5492352E-5900-4A43-A58E-74B399FE9E2B}" type="presOf" srcId="{D90EA66B-8E9C-4FB1-A75D-189433675061}" destId="{433CB055-1051-499D-B041-41ADBF245265}" srcOrd="0" destOrd="0" presId="urn:microsoft.com/office/officeart/2005/8/layout/cycle3"/>
    <dgm:cxn modelId="{E8CE1942-4805-447B-B07E-B39F32D1DDAB}" srcId="{A51597EC-9FAC-4CF1-9AA1-BF1C77B7BBB7}" destId="{D42EA367-ACAD-4B3C-A68D-65D0236B0D97}" srcOrd="3" destOrd="0" parTransId="{820E9AD4-9BED-4E3D-8228-5597F13A4DCA}" sibTransId="{42109435-C68F-4F4D-9B9C-C37D19E55762}"/>
    <dgm:cxn modelId="{6DD5D86C-C8B9-45B7-A61B-5D73AE3185D8}" type="presOf" srcId="{D42EA367-ACAD-4B3C-A68D-65D0236B0D97}" destId="{A4680931-996E-4508-839C-C5E466D026FB}" srcOrd="0" destOrd="0" presId="urn:microsoft.com/office/officeart/2005/8/layout/cycle3"/>
    <dgm:cxn modelId="{36E65B75-1EEB-45DC-8A60-2C2775638323}" type="presOf" srcId="{45F4F31A-4808-4104-9865-F9C86DA8C34B}" destId="{E9388972-EC43-468E-BD55-C2D9B46C3056}" srcOrd="0" destOrd="0" presId="urn:microsoft.com/office/officeart/2005/8/layout/cycle3"/>
    <dgm:cxn modelId="{DA398D79-22BF-4DE8-AD80-9306BDEB8321}" srcId="{A51597EC-9FAC-4CF1-9AA1-BF1C77B7BBB7}" destId="{D90EA66B-8E9C-4FB1-A75D-189433675061}" srcOrd="1" destOrd="0" parTransId="{93D1F8A9-8A87-403F-8644-A668E50B35DD}" sibTransId="{0BC0288D-D6C9-4EF0-9586-BA6E1894C1EF}"/>
    <dgm:cxn modelId="{2B8C3BAA-A1C8-4ED4-9F6F-BEE28A232CDC}" type="presOf" srcId="{551937EF-AE04-46B7-8A86-5E1E6178A3F0}" destId="{05C95DFC-56C0-460F-BB1D-6B6E42AE5C8C}" srcOrd="0" destOrd="0" presId="urn:microsoft.com/office/officeart/2005/8/layout/cycle3"/>
    <dgm:cxn modelId="{2B4F90AC-EEFB-47E4-AFC2-FFE6AC9EED29}" srcId="{A51597EC-9FAC-4CF1-9AA1-BF1C77B7BBB7}" destId="{319B9DF0-A66F-4825-8E1D-DE406D21B370}" srcOrd="4" destOrd="0" parTransId="{FF41A20B-DF47-4704-9779-9A34B8C95A5B}" sibTransId="{5FF0139D-A8CD-4FEA-867C-788F43A90FA4}"/>
    <dgm:cxn modelId="{AE9870B2-1419-4873-942D-5E315BACC6DC}" srcId="{A51597EC-9FAC-4CF1-9AA1-BF1C77B7BBB7}" destId="{B3B3BFCE-F099-4A21-BC7D-D75C6C54912B}" srcOrd="2" destOrd="0" parTransId="{4B6709B7-A202-48D5-B88E-B68C1B9A526D}" sibTransId="{F0095181-3D5E-40B1-B9BE-5E639F25CA63}"/>
    <dgm:cxn modelId="{67B0BFCE-E2AD-4236-A0E8-F77AE418261C}" srcId="{A51597EC-9FAC-4CF1-9AA1-BF1C77B7BBB7}" destId="{45F4F31A-4808-4104-9865-F9C86DA8C34B}" srcOrd="0" destOrd="0" parTransId="{727A408E-5C77-43A4-971A-5F21EA490FE3}" sibTransId="{551937EF-AE04-46B7-8A86-5E1E6178A3F0}"/>
    <dgm:cxn modelId="{F7941B3C-0530-422C-B9C6-23951DD23D67}" type="presParOf" srcId="{63528E7F-8ED3-4D30-B483-75F05192D964}" destId="{E42F4E14-E3E0-449E-A074-393704A2593D}" srcOrd="0" destOrd="0" presId="urn:microsoft.com/office/officeart/2005/8/layout/cycle3"/>
    <dgm:cxn modelId="{4EC39066-00E6-4F82-BED2-AAB7CBAF69F9}" type="presParOf" srcId="{E42F4E14-E3E0-449E-A074-393704A2593D}" destId="{E9388972-EC43-468E-BD55-C2D9B46C3056}" srcOrd="0" destOrd="0" presId="urn:microsoft.com/office/officeart/2005/8/layout/cycle3"/>
    <dgm:cxn modelId="{7FE1D0A8-D647-4DAA-B9E8-D38DF83921FE}" type="presParOf" srcId="{E42F4E14-E3E0-449E-A074-393704A2593D}" destId="{05C95DFC-56C0-460F-BB1D-6B6E42AE5C8C}" srcOrd="1" destOrd="0" presId="urn:microsoft.com/office/officeart/2005/8/layout/cycle3"/>
    <dgm:cxn modelId="{B460D725-C977-47A1-92F4-E929EC8B94CB}" type="presParOf" srcId="{E42F4E14-E3E0-449E-A074-393704A2593D}" destId="{433CB055-1051-499D-B041-41ADBF245265}" srcOrd="2" destOrd="0" presId="urn:microsoft.com/office/officeart/2005/8/layout/cycle3"/>
    <dgm:cxn modelId="{9DE57DE9-1169-4B3D-8955-50D2D6422705}" type="presParOf" srcId="{E42F4E14-E3E0-449E-A074-393704A2593D}" destId="{DC643DF2-EB28-49A0-BE6B-FE80E49E6410}" srcOrd="3" destOrd="0" presId="urn:microsoft.com/office/officeart/2005/8/layout/cycle3"/>
    <dgm:cxn modelId="{F9E5F281-4347-4F91-B3BF-4A842008A364}" type="presParOf" srcId="{E42F4E14-E3E0-449E-A074-393704A2593D}" destId="{A4680931-996E-4508-839C-C5E466D026FB}" srcOrd="4" destOrd="0" presId="urn:microsoft.com/office/officeart/2005/8/layout/cycle3"/>
    <dgm:cxn modelId="{EAF5FE5B-9F64-4560-8D02-280115479F7A}" type="presParOf" srcId="{E42F4E14-E3E0-449E-A074-393704A2593D}" destId="{7BA20744-A93A-4044-A807-241EDAC8FDB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69523-CA8F-44FF-8BB2-CE98F92C41A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208966F-1EFE-4D6D-BAFD-DE7F734FB76C}">
      <dgm:prSet phldrT="[Texte]" custT="1"/>
      <dgm:spPr/>
      <dgm:t>
        <a:bodyPr/>
        <a:lstStyle/>
        <a:p>
          <a:pPr algn="ctr"/>
          <a:r>
            <a: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CHRS</a:t>
          </a:r>
        </a:p>
      </dgm:t>
    </dgm:pt>
    <dgm:pt modelId="{A9C8D86C-82CC-4F4C-B264-C2A559C64505}" type="parTrans" cxnId="{3D8B6DD2-66EA-4E8D-84E1-7D5CB0E6BD17}">
      <dgm:prSet/>
      <dgm:spPr/>
      <dgm:t>
        <a:bodyPr/>
        <a:lstStyle/>
        <a:p>
          <a:pPr algn="ctr"/>
          <a:endParaRPr lang="fr-FR" sz="1600"/>
        </a:p>
      </dgm:t>
    </dgm:pt>
    <dgm:pt modelId="{DD4754C0-9FF0-4FF4-9273-22D13723DDB9}" type="sibTrans" cxnId="{3D8B6DD2-66EA-4E8D-84E1-7D5CB0E6BD17}">
      <dgm:prSet/>
      <dgm:spPr/>
      <dgm:t>
        <a:bodyPr/>
        <a:lstStyle/>
        <a:p>
          <a:pPr algn="ctr"/>
          <a:endParaRPr lang="fr-FR" sz="1600"/>
        </a:p>
      </dgm:t>
    </dgm:pt>
    <dgm:pt modelId="{EC365019-ABA4-4723-92D0-F67EDE1EBAE1}">
      <dgm:prSet phldrT="[Texte]" custT="1"/>
      <dgm:spPr/>
      <dgm:t>
        <a:bodyPr/>
        <a:lstStyle/>
        <a:p>
          <a:pPr algn="ctr"/>
          <a:endParaRPr lang="fr-FR" sz="1200" b="1" u="none" dirty="0"/>
        </a:p>
        <a:p>
          <a:pPr algn="ctr"/>
          <a:endParaRPr lang="fr-FR" sz="1200" b="1" u="none" dirty="0"/>
        </a:p>
        <a:p>
          <a:pPr algn="ctr"/>
          <a:endParaRPr lang="fr-FR" sz="1200" b="1" u="none" dirty="0"/>
        </a:p>
        <a:p>
          <a:pPr algn="ctr"/>
          <a:r>
            <a:rPr lang="fr-FR" sz="1400" b="1" u="none" dirty="0"/>
            <a:t>Forces </a:t>
          </a:r>
        </a:p>
        <a:p>
          <a:pPr algn="ctr"/>
          <a:endParaRPr lang="fr-FR" sz="1400" b="0" u="none" dirty="0"/>
        </a:p>
        <a:p>
          <a:pPr algn="ctr"/>
          <a:endParaRPr lang="fr-FR" sz="1400" b="0" u="none" dirty="0"/>
        </a:p>
      </dgm:t>
    </dgm:pt>
    <dgm:pt modelId="{1BBD44B1-5119-4530-AD4A-5BCD00CFAA19}" type="parTrans" cxnId="{B52F7400-771E-4B85-A85A-90D197C523F2}">
      <dgm:prSet/>
      <dgm:spPr/>
      <dgm:t>
        <a:bodyPr/>
        <a:lstStyle/>
        <a:p>
          <a:pPr algn="ctr"/>
          <a:endParaRPr lang="fr-FR" sz="1600"/>
        </a:p>
      </dgm:t>
    </dgm:pt>
    <dgm:pt modelId="{5E163980-6D48-4803-ADF9-980D79A05B5A}" type="sibTrans" cxnId="{B52F7400-771E-4B85-A85A-90D197C523F2}">
      <dgm:prSet/>
      <dgm:spPr/>
      <dgm:t>
        <a:bodyPr/>
        <a:lstStyle/>
        <a:p>
          <a:pPr algn="ctr"/>
          <a:endParaRPr lang="fr-FR" sz="1600"/>
        </a:p>
      </dgm:t>
    </dgm:pt>
    <dgm:pt modelId="{4D50417F-217D-4BE7-BA81-272B7664AFC9}">
      <dgm:prSet phldrT="[Texte]" custT="1"/>
      <dgm:spPr/>
      <dgm:t>
        <a:bodyPr/>
        <a:lstStyle/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200" b="1" dirty="0"/>
        </a:p>
        <a:p>
          <a:pPr algn="ctr"/>
          <a:endParaRPr lang="fr-FR" sz="1200" b="1" dirty="0"/>
        </a:p>
        <a:p>
          <a:pPr algn="ctr"/>
          <a:endParaRPr lang="fr-FR" sz="1200" b="1" dirty="0"/>
        </a:p>
        <a:p>
          <a:pPr algn="ctr"/>
          <a:endParaRPr lang="fr-FR" sz="1200" b="1" dirty="0"/>
        </a:p>
        <a:p>
          <a:pPr algn="ctr"/>
          <a:endParaRPr lang="fr-FR" sz="1200" b="1" dirty="0"/>
        </a:p>
        <a:p>
          <a:pPr algn="ctr"/>
          <a:endParaRPr lang="fr-FR" sz="1400" b="0" u="none" dirty="0"/>
        </a:p>
        <a:p>
          <a:pPr algn="ctr"/>
          <a:endParaRPr lang="fr-FR" sz="1200" b="0" u="none" dirty="0"/>
        </a:p>
        <a:p>
          <a:pPr algn="ctr"/>
          <a:r>
            <a:rPr lang="fr-FR" sz="1400" b="1" dirty="0"/>
            <a:t>Faiblesses </a:t>
          </a:r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</dgm:t>
    </dgm:pt>
    <dgm:pt modelId="{697AB294-C395-4EEB-9860-BC7DD91F655E}" type="parTrans" cxnId="{6A0D985A-3BF8-4E29-B033-123CCC675663}">
      <dgm:prSet/>
      <dgm:spPr/>
      <dgm:t>
        <a:bodyPr/>
        <a:lstStyle/>
        <a:p>
          <a:pPr algn="ctr"/>
          <a:endParaRPr lang="fr-FR" sz="1600"/>
        </a:p>
      </dgm:t>
    </dgm:pt>
    <dgm:pt modelId="{10AA0894-7312-47FA-BAD3-14F324D39B4D}" type="sibTrans" cxnId="{6A0D985A-3BF8-4E29-B033-123CCC675663}">
      <dgm:prSet/>
      <dgm:spPr/>
      <dgm:t>
        <a:bodyPr/>
        <a:lstStyle/>
        <a:p>
          <a:pPr algn="ctr"/>
          <a:endParaRPr lang="fr-FR" sz="1600"/>
        </a:p>
      </dgm:t>
    </dgm:pt>
    <dgm:pt modelId="{30D97BEA-BB4C-41CA-93F6-411227776295}">
      <dgm:prSet phldrT="[Texte]" custT="1"/>
      <dgm:spPr/>
      <dgm:t>
        <a:bodyPr/>
        <a:lstStyle/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r>
            <a:rPr lang="fr-FR" sz="1400" b="1" dirty="0"/>
            <a:t>Menaces</a:t>
          </a:r>
        </a:p>
        <a:p>
          <a:pPr algn="ctr"/>
          <a:endParaRPr lang="fr-FR" sz="1400" b="1" dirty="0"/>
        </a:p>
        <a:p>
          <a:pPr algn="ctr"/>
          <a:endParaRPr lang="fr-FR" sz="1600" b="0" dirty="0"/>
        </a:p>
        <a:p>
          <a:pPr algn="ctr"/>
          <a:endParaRPr lang="fr-FR" sz="1600" b="0" dirty="0"/>
        </a:p>
        <a:p>
          <a:pPr algn="ctr"/>
          <a:endParaRPr lang="fr-FR" sz="1600" b="0" dirty="0"/>
        </a:p>
        <a:p>
          <a:pPr algn="ctr"/>
          <a:endParaRPr lang="fr-FR" sz="1400" dirty="0"/>
        </a:p>
      </dgm:t>
    </dgm:pt>
    <dgm:pt modelId="{064EE3E2-5E38-4B8C-ADE5-342E592A7B50}" type="parTrans" cxnId="{6A9ADB80-0B56-496E-B544-EC0468F63752}">
      <dgm:prSet/>
      <dgm:spPr/>
      <dgm:t>
        <a:bodyPr/>
        <a:lstStyle/>
        <a:p>
          <a:pPr algn="ctr"/>
          <a:endParaRPr lang="fr-FR" sz="1600"/>
        </a:p>
      </dgm:t>
    </dgm:pt>
    <dgm:pt modelId="{60737FDA-43D0-41EC-81D4-105FD935241C}" type="sibTrans" cxnId="{6A9ADB80-0B56-496E-B544-EC0468F63752}">
      <dgm:prSet/>
      <dgm:spPr/>
      <dgm:t>
        <a:bodyPr/>
        <a:lstStyle/>
        <a:p>
          <a:pPr algn="ctr"/>
          <a:endParaRPr lang="fr-FR" sz="1600"/>
        </a:p>
      </dgm:t>
    </dgm:pt>
    <dgm:pt modelId="{06E18336-6B38-4A40-863A-52602C153FBC}">
      <dgm:prSet phldrT="[Texte]" custT="1"/>
      <dgm:spPr>
        <a:solidFill>
          <a:srgbClr val="92D050"/>
        </a:solidFill>
      </dgm:spPr>
      <dgm:t>
        <a:bodyPr/>
        <a:lstStyle/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r>
            <a:rPr lang="fr-FR" sz="1400" b="1" dirty="0"/>
            <a:t>Opportunités</a:t>
          </a:r>
        </a:p>
        <a:p>
          <a:pPr algn="ctr"/>
          <a:endParaRPr lang="fr-FR" sz="1400" b="1" dirty="0"/>
        </a:p>
        <a:p>
          <a:pPr algn="ctr"/>
          <a:endParaRPr lang="fr-FR" sz="1400" b="1" dirty="0"/>
        </a:p>
        <a:p>
          <a:pPr algn="ctr"/>
          <a:endParaRPr lang="fr-FR" sz="1400" b="1" dirty="0"/>
        </a:p>
      </dgm:t>
    </dgm:pt>
    <dgm:pt modelId="{46C96188-B92A-48B9-8DC9-C6F505ECDC24}" type="parTrans" cxnId="{8F783004-EE03-49AD-989B-7C3CDD3E4679}">
      <dgm:prSet/>
      <dgm:spPr/>
      <dgm:t>
        <a:bodyPr/>
        <a:lstStyle/>
        <a:p>
          <a:pPr algn="ctr"/>
          <a:endParaRPr lang="fr-FR" sz="1600"/>
        </a:p>
      </dgm:t>
    </dgm:pt>
    <dgm:pt modelId="{4E561A46-8C52-477F-9434-4D00E2D1732E}" type="sibTrans" cxnId="{8F783004-EE03-49AD-989B-7C3CDD3E4679}">
      <dgm:prSet/>
      <dgm:spPr/>
      <dgm:t>
        <a:bodyPr/>
        <a:lstStyle/>
        <a:p>
          <a:pPr algn="ctr"/>
          <a:endParaRPr lang="fr-FR" sz="1600"/>
        </a:p>
      </dgm:t>
    </dgm:pt>
    <dgm:pt modelId="{BA4DB156-C580-47A9-970F-5CEC9283F78B}">
      <dgm:prSet/>
      <dgm:spPr/>
      <dgm:t>
        <a:bodyPr/>
        <a:lstStyle/>
        <a:p>
          <a:endParaRPr lang="fr-FR" sz="1600"/>
        </a:p>
      </dgm:t>
    </dgm:pt>
    <dgm:pt modelId="{66EDDE1B-4394-46C7-9C56-5FB2AEE3F853}" type="parTrans" cxnId="{865F10D7-542A-4EFF-BB06-09ED6610E0D2}">
      <dgm:prSet/>
      <dgm:spPr/>
      <dgm:t>
        <a:bodyPr/>
        <a:lstStyle/>
        <a:p>
          <a:endParaRPr lang="fr-FR" sz="1600"/>
        </a:p>
      </dgm:t>
    </dgm:pt>
    <dgm:pt modelId="{4B85F3B7-1046-4BF3-8AE8-AEC4C3A2A7C8}" type="sibTrans" cxnId="{865F10D7-542A-4EFF-BB06-09ED6610E0D2}">
      <dgm:prSet/>
      <dgm:spPr/>
      <dgm:t>
        <a:bodyPr/>
        <a:lstStyle/>
        <a:p>
          <a:endParaRPr lang="fr-FR" sz="1600"/>
        </a:p>
      </dgm:t>
    </dgm:pt>
    <dgm:pt modelId="{0E382B5D-B254-4124-B2D6-45AFE692A000}" type="pres">
      <dgm:prSet presAssocID="{8BC69523-CA8F-44FF-8BB2-CE98F92C41A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D8C5F1-BC68-4685-845D-F6A1878B3C7C}" type="pres">
      <dgm:prSet presAssocID="{8BC69523-CA8F-44FF-8BB2-CE98F92C41A8}" presName="matrix" presStyleCnt="0"/>
      <dgm:spPr/>
    </dgm:pt>
    <dgm:pt modelId="{10EA793F-989E-4406-8BAA-09E03296D3FF}" type="pres">
      <dgm:prSet presAssocID="{8BC69523-CA8F-44FF-8BB2-CE98F92C41A8}" presName="tile1" presStyleLbl="node1" presStyleIdx="0" presStyleCnt="4" custScaleX="83461" custScaleY="115539" custLinFactNeighborX="-3320" custLinFactNeighborY="-672"/>
      <dgm:spPr/>
    </dgm:pt>
    <dgm:pt modelId="{8C171881-5B6D-469B-B401-91D04632D48D}" type="pres">
      <dgm:prSet presAssocID="{8BC69523-CA8F-44FF-8BB2-CE98F92C41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FA02DC-1657-4F80-A0B1-0A787A6AC776}" type="pres">
      <dgm:prSet presAssocID="{8BC69523-CA8F-44FF-8BB2-CE98F92C41A8}" presName="tile2" presStyleLbl="node1" presStyleIdx="1" presStyleCnt="4" custScaleX="69640" custScaleY="119840" custLinFactNeighborX="-29217" custLinFactNeighborY="1707"/>
      <dgm:spPr/>
    </dgm:pt>
    <dgm:pt modelId="{453CC76E-E543-4B10-BF0E-76F4AB0275A9}" type="pres">
      <dgm:prSet presAssocID="{8BC69523-CA8F-44FF-8BB2-CE98F92C41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C6CEBC4-1CF5-4D93-AB82-27D4618BAEC8}" type="pres">
      <dgm:prSet presAssocID="{8BC69523-CA8F-44FF-8BB2-CE98F92C41A8}" presName="tile3" presStyleLbl="node1" presStyleIdx="2" presStyleCnt="4" custScaleX="80013" custScaleY="99833" custLinFactNeighborX="-5225" custLinFactNeighborY="-3170"/>
      <dgm:spPr/>
    </dgm:pt>
    <dgm:pt modelId="{7FC727FD-EFFD-4092-9E3C-4A89CF78A0A5}" type="pres">
      <dgm:prSet presAssocID="{8BC69523-CA8F-44FF-8BB2-CE98F92C41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628FF5-877A-4FF2-8C0E-F9E15964852C}" type="pres">
      <dgm:prSet presAssocID="{8BC69523-CA8F-44FF-8BB2-CE98F92C41A8}" presName="tile4" presStyleLbl="node1" presStyleIdx="3" presStyleCnt="4" custScaleX="72239" custScaleY="102062" custLinFactNeighborX="-30085" custLinFactNeighborY="-5162"/>
      <dgm:spPr/>
    </dgm:pt>
    <dgm:pt modelId="{B52271A3-8706-47D5-870D-F39B6570B257}" type="pres">
      <dgm:prSet presAssocID="{8BC69523-CA8F-44FF-8BB2-CE98F92C41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09140C-35EA-4F93-97BF-2D8D1676ADFB}" type="pres">
      <dgm:prSet presAssocID="{8BC69523-CA8F-44FF-8BB2-CE98F92C41A8}" presName="centerTile" presStyleLbl="fgShp" presStyleIdx="0" presStyleCnt="1" custScaleX="60981" custScaleY="41429" custLinFactNeighborX="-23132" custLinFactNeighborY="5917">
        <dgm:presLayoutVars>
          <dgm:chMax val="0"/>
          <dgm:chPref val="0"/>
        </dgm:presLayoutVars>
      </dgm:prSet>
      <dgm:spPr/>
    </dgm:pt>
  </dgm:ptLst>
  <dgm:cxnLst>
    <dgm:cxn modelId="{B52F7400-771E-4B85-A85A-90D197C523F2}" srcId="{6208966F-1EFE-4D6D-BAFD-DE7F734FB76C}" destId="{EC365019-ABA4-4723-92D0-F67EDE1EBAE1}" srcOrd="0" destOrd="0" parTransId="{1BBD44B1-5119-4530-AD4A-5BCD00CFAA19}" sibTransId="{5E163980-6D48-4803-ADF9-980D79A05B5A}"/>
    <dgm:cxn modelId="{8F783004-EE03-49AD-989B-7C3CDD3E4679}" srcId="{6208966F-1EFE-4D6D-BAFD-DE7F734FB76C}" destId="{06E18336-6B38-4A40-863A-52602C153FBC}" srcOrd="3" destOrd="0" parTransId="{46C96188-B92A-48B9-8DC9-C6F505ECDC24}" sibTransId="{4E561A46-8C52-477F-9434-4D00E2D1732E}"/>
    <dgm:cxn modelId="{BD3CFC10-A40A-4109-BA94-E0488208095F}" type="presOf" srcId="{EC365019-ABA4-4723-92D0-F67EDE1EBAE1}" destId="{8C171881-5B6D-469B-B401-91D04632D48D}" srcOrd="1" destOrd="0" presId="urn:microsoft.com/office/officeart/2005/8/layout/matrix1"/>
    <dgm:cxn modelId="{48E5FC22-D781-4D75-AF97-FDB8E87BF13B}" type="presOf" srcId="{4D50417F-217D-4BE7-BA81-272B7664AFC9}" destId="{453CC76E-E543-4B10-BF0E-76F4AB0275A9}" srcOrd="1" destOrd="0" presId="urn:microsoft.com/office/officeart/2005/8/layout/matrix1"/>
    <dgm:cxn modelId="{1728582D-1CED-44BF-89E7-85D3D25C123F}" type="presOf" srcId="{06E18336-6B38-4A40-863A-52602C153FBC}" destId="{15628FF5-877A-4FF2-8C0E-F9E15964852C}" srcOrd="0" destOrd="0" presId="urn:microsoft.com/office/officeart/2005/8/layout/matrix1"/>
    <dgm:cxn modelId="{CFC8BA6B-04A9-4266-A33A-4D2BE4490CAE}" type="presOf" srcId="{4D50417F-217D-4BE7-BA81-272B7664AFC9}" destId="{A1FA02DC-1657-4F80-A0B1-0A787A6AC776}" srcOrd="0" destOrd="0" presId="urn:microsoft.com/office/officeart/2005/8/layout/matrix1"/>
    <dgm:cxn modelId="{42AC0E6E-8109-45AD-8848-8F194906171A}" type="presOf" srcId="{30D97BEA-BB4C-41CA-93F6-411227776295}" destId="{BC6CEBC4-1CF5-4D93-AB82-27D4618BAEC8}" srcOrd="0" destOrd="0" presId="urn:microsoft.com/office/officeart/2005/8/layout/matrix1"/>
    <dgm:cxn modelId="{6A0D985A-3BF8-4E29-B033-123CCC675663}" srcId="{6208966F-1EFE-4D6D-BAFD-DE7F734FB76C}" destId="{4D50417F-217D-4BE7-BA81-272B7664AFC9}" srcOrd="1" destOrd="0" parTransId="{697AB294-C395-4EEB-9860-BC7DD91F655E}" sibTransId="{10AA0894-7312-47FA-BAD3-14F324D39B4D}"/>
    <dgm:cxn modelId="{6A9ADB80-0B56-496E-B544-EC0468F63752}" srcId="{6208966F-1EFE-4D6D-BAFD-DE7F734FB76C}" destId="{30D97BEA-BB4C-41CA-93F6-411227776295}" srcOrd="2" destOrd="0" parTransId="{064EE3E2-5E38-4B8C-ADE5-342E592A7B50}" sibTransId="{60737FDA-43D0-41EC-81D4-105FD935241C}"/>
    <dgm:cxn modelId="{FAB50D88-6D33-4F19-8367-F280BC2F4C12}" type="presOf" srcId="{EC365019-ABA4-4723-92D0-F67EDE1EBAE1}" destId="{10EA793F-989E-4406-8BAA-09E03296D3FF}" srcOrd="0" destOrd="0" presId="urn:microsoft.com/office/officeart/2005/8/layout/matrix1"/>
    <dgm:cxn modelId="{FB625CA4-4A8C-4B56-A7D7-AC9337EFAA85}" type="presOf" srcId="{06E18336-6B38-4A40-863A-52602C153FBC}" destId="{B52271A3-8706-47D5-870D-F39B6570B257}" srcOrd="1" destOrd="0" presId="urn:microsoft.com/office/officeart/2005/8/layout/matrix1"/>
    <dgm:cxn modelId="{831D19B1-9BA2-47CA-9261-7423AA1AB00A}" type="presOf" srcId="{6208966F-1EFE-4D6D-BAFD-DE7F734FB76C}" destId="{2509140C-35EA-4F93-97BF-2D8D1676ADFB}" srcOrd="0" destOrd="0" presId="urn:microsoft.com/office/officeart/2005/8/layout/matrix1"/>
    <dgm:cxn modelId="{72820FCC-1882-4971-9ACF-08E6622D9F54}" type="presOf" srcId="{30D97BEA-BB4C-41CA-93F6-411227776295}" destId="{7FC727FD-EFFD-4092-9E3C-4A89CF78A0A5}" srcOrd="1" destOrd="0" presId="urn:microsoft.com/office/officeart/2005/8/layout/matrix1"/>
    <dgm:cxn modelId="{3D8B6DD2-66EA-4E8D-84E1-7D5CB0E6BD17}" srcId="{8BC69523-CA8F-44FF-8BB2-CE98F92C41A8}" destId="{6208966F-1EFE-4D6D-BAFD-DE7F734FB76C}" srcOrd="0" destOrd="0" parTransId="{A9C8D86C-82CC-4F4C-B264-C2A559C64505}" sibTransId="{DD4754C0-9FF0-4FF4-9273-22D13723DDB9}"/>
    <dgm:cxn modelId="{865F10D7-542A-4EFF-BB06-09ED6610E0D2}" srcId="{6208966F-1EFE-4D6D-BAFD-DE7F734FB76C}" destId="{BA4DB156-C580-47A9-970F-5CEC9283F78B}" srcOrd="4" destOrd="0" parTransId="{66EDDE1B-4394-46C7-9C56-5FB2AEE3F853}" sibTransId="{4B85F3B7-1046-4BF3-8AE8-AEC4C3A2A7C8}"/>
    <dgm:cxn modelId="{AF648CF9-4ABC-4702-A100-338C06F32CE3}" type="presOf" srcId="{8BC69523-CA8F-44FF-8BB2-CE98F92C41A8}" destId="{0E382B5D-B254-4124-B2D6-45AFE692A000}" srcOrd="0" destOrd="0" presId="urn:microsoft.com/office/officeart/2005/8/layout/matrix1"/>
    <dgm:cxn modelId="{5CE59C2E-985A-4E94-8C87-14B5F27B30B7}" type="presParOf" srcId="{0E382B5D-B254-4124-B2D6-45AFE692A000}" destId="{6DD8C5F1-BC68-4685-845D-F6A1878B3C7C}" srcOrd="0" destOrd="0" presId="urn:microsoft.com/office/officeart/2005/8/layout/matrix1"/>
    <dgm:cxn modelId="{E774A479-0CEF-48AC-928A-C88B555AB5EB}" type="presParOf" srcId="{6DD8C5F1-BC68-4685-845D-F6A1878B3C7C}" destId="{10EA793F-989E-4406-8BAA-09E03296D3FF}" srcOrd="0" destOrd="0" presId="urn:microsoft.com/office/officeart/2005/8/layout/matrix1"/>
    <dgm:cxn modelId="{4393F505-1C4C-4957-92A9-3C59EBE5A9DA}" type="presParOf" srcId="{6DD8C5F1-BC68-4685-845D-F6A1878B3C7C}" destId="{8C171881-5B6D-469B-B401-91D04632D48D}" srcOrd="1" destOrd="0" presId="urn:microsoft.com/office/officeart/2005/8/layout/matrix1"/>
    <dgm:cxn modelId="{4FE750B0-303A-405A-8470-A1F8346D716D}" type="presParOf" srcId="{6DD8C5F1-BC68-4685-845D-F6A1878B3C7C}" destId="{A1FA02DC-1657-4F80-A0B1-0A787A6AC776}" srcOrd="2" destOrd="0" presId="urn:microsoft.com/office/officeart/2005/8/layout/matrix1"/>
    <dgm:cxn modelId="{037C2849-D0EE-44DC-BEA6-9C74A01366E4}" type="presParOf" srcId="{6DD8C5F1-BC68-4685-845D-F6A1878B3C7C}" destId="{453CC76E-E543-4B10-BF0E-76F4AB0275A9}" srcOrd="3" destOrd="0" presId="urn:microsoft.com/office/officeart/2005/8/layout/matrix1"/>
    <dgm:cxn modelId="{4718B0FE-A785-4C92-8225-105711F6BF45}" type="presParOf" srcId="{6DD8C5F1-BC68-4685-845D-F6A1878B3C7C}" destId="{BC6CEBC4-1CF5-4D93-AB82-27D4618BAEC8}" srcOrd="4" destOrd="0" presId="urn:microsoft.com/office/officeart/2005/8/layout/matrix1"/>
    <dgm:cxn modelId="{C1572105-00B0-43AF-A830-2C16FCCC6A46}" type="presParOf" srcId="{6DD8C5F1-BC68-4685-845D-F6A1878B3C7C}" destId="{7FC727FD-EFFD-4092-9E3C-4A89CF78A0A5}" srcOrd="5" destOrd="0" presId="urn:microsoft.com/office/officeart/2005/8/layout/matrix1"/>
    <dgm:cxn modelId="{1B3FE4B4-95DB-4246-B2A4-D37AA214B579}" type="presParOf" srcId="{6DD8C5F1-BC68-4685-845D-F6A1878B3C7C}" destId="{15628FF5-877A-4FF2-8C0E-F9E15964852C}" srcOrd="6" destOrd="0" presId="urn:microsoft.com/office/officeart/2005/8/layout/matrix1"/>
    <dgm:cxn modelId="{B28CE9F8-01A0-4744-AD1A-06792B608139}" type="presParOf" srcId="{6DD8C5F1-BC68-4685-845D-F6A1878B3C7C}" destId="{B52271A3-8706-47D5-870D-F39B6570B257}" srcOrd="7" destOrd="0" presId="urn:microsoft.com/office/officeart/2005/8/layout/matrix1"/>
    <dgm:cxn modelId="{F82E7A95-6F23-4DA8-9F21-A59E886429E7}" type="presParOf" srcId="{0E382B5D-B254-4124-B2D6-45AFE692A000}" destId="{2509140C-35EA-4F93-97BF-2D8D1676ADF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99E6D-F1AD-4438-A9E3-CF85844E4552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FE39C2B-C740-4532-9FBF-CAEEAFD0EB12}">
      <dgm:prSet phldrT="[Texte]" custT="1"/>
      <dgm:spPr/>
      <dgm:t>
        <a:bodyPr/>
        <a:lstStyle/>
        <a:p>
          <a:r>
            <a:rPr lang="fr-FR" sz="900" b="1" dirty="0"/>
            <a:t>Données liées à l’activité, public…</a:t>
          </a:r>
        </a:p>
      </dgm:t>
    </dgm:pt>
    <dgm:pt modelId="{3A9602D7-88A9-4553-9F94-5E4F72C34853}" type="parTrans" cxnId="{C7E57CAB-76B0-48CA-A232-19A8A10F9C69}">
      <dgm:prSet/>
      <dgm:spPr/>
      <dgm:t>
        <a:bodyPr/>
        <a:lstStyle/>
        <a:p>
          <a:endParaRPr lang="fr-FR" sz="1050"/>
        </a:p>
      </dgm:t>
    </dgm:pt>
    <dgm:pt modelId="{E3653616-EB2B-43AC-A82A-E40643E813A2}" type="sibTrans" cxnId="{C7E57CAB-76B0-48CA-A232-19A8A10F9C69}">
      <dgm:prSet/>
      <dgm:spPr/>
      <dgm:t>
        <a:bodyPr/>
        <a:lstStyle/>
        <a:p>
          <a:endParaRPr lang="fr-FR" sz="1050"/>
        </a:p>
      </dgm:t>
    </dgm:pt>
    <dgm:pt modelId="{2EB119D8-A9EA-4B3F-A587-74CED06FADEC}">
      <dgm:prSet phldrT="[Texte]" custT="1"/>
      <dgm:spPr/>
      <dgm:t>
        <a:bodyPr/>
        <a:lstStyle/>
        <a:p>
          <a:r>
            <a:rPr lang="fr-FR" sz="900" b="1" dirty="0"/>
            <a:t>Outils d’évaluation, projet de territoire, etc..  </a:t>
          </a:r>
        </a:p>
      </dgm:t>
    </dgm:pt>
    <dgm:pt modelId="{72E9F56E-E154-457E-844F-4432DB6DC8BF}" type="parTrans" cxnId="{38D8B969-6922-41D7-BB74-EB57B97CD28C}">
      <dgm:prSet/>
      <dgm:spPr/>
      <dgm:t>
        <a:bodyPr/>
        <a:lstStyle/>
        <a:p>
          <a:endParaRPr lang="fr-FR" sz="1050"/>
        </a:p>
      </dgm:t>
    </dgm:pt>
    <dgm:pt modelId="{ECDF85BC-D28C-4309-9915-88AB7EC82067}" type="sibTrans" cxnId="{38D8B969-6922-41D7-BB74-EB57B97CD28C}">
      <dgm:prSet/>
      <dgm:spPr/>
      <dgm:t>
        <a:bodyPr/>
        <a:lstStyle/>
        <a:p>
          <a:endParaRPr lang="fr-FR" sz="1050"/>
        </a:p>
      </dgm:t>
    </dgm:pt>
    <dgm:pt modelId="{733FE236-36ED-4104-BA6E-DF95F26329E7}">
      <dgm:prSet phldrT="[Texte]" custT="1"/>
      <dgm:spPr/>
      <dgm:t>
        <a:bodyPr/>
        <a:lstStyle/>
        <a:p>
          <a:r>
            <a:rPr lang="fr-FR" sz="900" b="1" dirty="0"/>
            <a:t>Politiques publiques, partenaires etc..</a:t>
          </a:r>
        </a:p>
      </dgm:t>
    </dgm:pt>
    <dgm:pt modelId="{5A9B487A-66F9-4606-9746-BD1268F9F049}" type="parTrans" cxnId="{42760920-D761-498B-86BA-345EDC34E569}">
      <dgm:prSet/>
      <dgm:spPr/>
      <dgm:t>
        <a:bodyPr/>
        <a:lstStyle/>
        <a:p>
          <a:endParaRPr lang="fr-FR" sz="1050"/>
        </a:p>
      </dgm:t>
    </dgm:pt>
    <dgm:pt modelId="{0075BC94-2673-4A3C-8051-EA1426786B53}" type="sibTrans" cxnId="{42760920-D761-498B-86BA-345EDC34E569}">
      <dgm:prSet/>
      <dgm:spPr/>
      <dgm:t>
        <a:bodyPr/>
        <a:lstStyle/>
        <a:p>
          <a:endParaRPr lang="fr-FR" sz="1050"/>
        </a:p>
      </dgm:t>
    </dgm:pt>
    <dgm:pt modelId="{807F36DA-504E-4B8D-A091-E169C347E6A7}">
      <dgm:prSet phldrT="[Texte]" custT="1"/>
      <dgm:spPr/>
      <dgm:t>
        <a:bodyPr/>
        <a:lstStyle/>
        <a:p>
          <a:r>
            <a:rPr lang="fr-FR" sz="1800" b="1" dirty="0"/>
            <a:t>SWOT</a:t>
          </a:r>
          <a:r>
            <a:rPr lang="fr-FR" sz="1800" dirty="0"/>
            <a:t> </a:t>
          </a:r>
        </a:p>
      </dgm:t>
    </dgm:pt>
    <dgm:pt modelId="{00C73F80-C89B-41B2-9A5E-2D4D3F411051}" type="parTrans" cxnId="{1E5CDF9B-AFCC-43EE-B56B-400BDAC2899D}">
      <dgm:prSet/>
      <dgm:spPr/>
      <dgm:t>
        <a:bodyPr/>
        <a:lstStyle/>
        <a:p>
          <a:endParaRPr lang="fr-FR" sz="1050"/>
        </a:p>
      </dgm:t>
    </dgm:pt>
    <dgm:pt modelId="{74F39F3A-947F-4B27-B3DA-225F5BDFF30C}" type="sibTrans" cxnId="{1E5CDF9B-AFCC-43EE-B56B-400BDAC2899D}">
      <dgm:prSet/>
      <dgm:spPr/>
      <dgm:t>
        <a:bodyPr/>
        <a:lstStyle/>
        <a:p>
          <a:endParaRPr lang="fr-FR" sz="1050"/>
        </a:p>
      </dgm:t>
    </dgm:pt>
    <dgm:pt modelId="{A0D30D62-EE5A-41C3-9AF9-663527D78BAF}" type="pres">
      <dgm:prSet presAssocID="{CFF99E6D-F1AD-4438-A9E3-CF85844E4552}" presName="Name0" presStyleCnt="0">
        <dgm:presLayoutVars>
          <dgm:chMax val="4"/>
          <dgm:resizeHandles val="exact"/>
        </dgm:presLayoutVars>
      </dgm:prSet>
      <dgm:spPr/>
    </dgm:pt>
    <dgm:pt modelId="{D399D70E-E84F-433D-9C46-EACA65043CE5}" type="pres">
      <dgm:prSet presAssocID="{CFF99E6D-F1AD-4438-A9E3-CF85844E4552}" presName="ellipse" presStyleLbl="trBgShp" presStyleIdx="0" presStyleCnt="1"/>
      <dgm:spPr/>
    </dgm:pt>
    <dgm:pt modelId="{5637EB67-4F73-400E-B31C-487F14698DF6}" type="pres">
      <dgm:prSet presAssocID="{CFF99E6D-F1AD-4438-A9E3-CF85844E4552}" presName="arrow1" presStyleLbl="fgShp" presStyleIdx="0" presStyleCnt="1"/>
      <dgm:spPr/>
    </dgm:pt>
    <dgm:pt modelId="{34F2C52B-D071-462E-BDB1-E9C07CCEECE7}" type="pres">
      <dgm:prSet presAssocID="{CFF99E6D-F1AD-4438-A9E3-CF85844E4552}" presName="rectangle" presStyleLbl="revTx" presStyleIdx="0" presStyleCnt="1">
        <dgm:presLayoutVars>
          <dgm:bulletEnabled val="1"/>
        </dgm:presLayoutVars>
      </dgm:prSet>
      <dgm:spPr/>
    </dgm:pt>
    <dgm:pt modelId="{7CF01527-7D2F-4173-9CA7-ABBEFC702304}" type="pres">
      <dgm:prSet presAssocID="{2EB119D8-A9EA-4B3F-A587-74CED06FADEC}" presName="item1" presStyleLbl="node1" presStyleIdx="0" presStyleCnt="3" custScaleX="112151" custScaleY="112024" custLinFactNeighborX="-3516" custLinFactNeighborY="-3177">
        <dgm:presLayoutVars>
          <dgm:bulletEnabled val="1"/>
        </dgm:presLayoutVars>
      </dgm:prSet>
      <dgm:spPr/>
    </dgm:pt>
    <dgm:pt modelId="{0A312252-FE59-4B9F-B02F-400B1FCFB0A2}" type="pres">
      <dgm:prSet presAssocID="{733FE236-36ED-4104-BA6E-DF95F26329E7}" presName="item2" presStyleLbl="node1" presStyleIdx="1" presStyleCnt="3" custScaleX="115239" custScaleY="104098" custLinFactNeighborY="588">
        <dgm:presLayoutVars>
          <dgm:bulletEnabled val="1"/>
        </dgm:presLayoutVars>
      </dgm:prSet>
      <dgm:spPr/>
    </dgm:pt>
    <dgm:pt modelId="{B0121242-FE38-42CA-AF1B-DB36C1DC97E3}" type="pres">
      <dgm:prSet presAssocID="{807F36DA-504E-4B8D-A091-E169C347E6A7}" presName="item3" presStyleLbl="node1" presStyleIdx="2" presStyleCnt="3">
        <dgm:presLayoutVars>
          <dgm:bulletEnabled val="1"/>
        </dgm:presLayoutVars>
      </dgm:prSet>
      <dgm:spPr/>
    </dgm:pt>
    <dgm:pt modelId="{BCF5135A-635C-4145-A396-45493B0E1E58}" type="pres">
      <dgm:prSet presAssocID="{CFF99E6D-F1AD-4438-A9E3-CF85844E4552}" presName="funnel" presStyleLbl="trAlignAcc1" presStyleIdx="0" presStyleCnt="1" custLinFactNeighborY="4911"/>
      <dgm:spPr/>
    </dgm:pt>
  </dgm:ptLst>
  <dgm:cxnLst>
    <dgm:cxn modelId="{42760920-D761-498B-86BA-345EDC34E569}" srcId="{CFF99E6D-F1AD-4438-A9E3-CF85844E4552}" destId="{733FE236-36ED-4104-BA6E-DF95F26329E7}" srcOrd="2" destOrd="0" parTransId="{5A9B487A-66F9-4606-9746-BD1268F9F049}" sibTransId="{0075BC94-2673-4A3C-8051-EA1426786B53}"/>
    <dgm:cxn modelId="{7B893564-51C3-489D-A026-DCFB983CD279}" type="presOf" srcId="{AFE39C2B-C740-4532-9FBF-CAEEAFD0EB12}" destId="{B0121242-FE38-42CA-AF1B-DB36C1DC97E3}" srcOrd="0" destOrd="0" presId="urn:microsoft.com/office/officeart/2005/8/layout/funnel1"/>
    <dgm:cxn modelId="{38D8B969-6922-41D7-BB74-EB57B97CD28C}" srcId="{CFF99E6D-F1AD-4438-A9E3-CF85844E4552}" destId="{2EB119D8-A9EA-4B3F-A587-74CED06FADEC}" srcOrd="1" destOrd="0" parTransId="{72E9F56E-E154-457E-844F-4432DB6DC8BF}" sibTransId="{ECDF85BC-D28C-4309-9915-88AB7EC82067}"/>
    <dgm:cxn modelId="{1E5CDF9B-AFCC-43EE-B56B-400BDAC2899D}" srcId="{CFF99E6D-F1AD-4438-A9E3-CF85844E4552}" destId="{807F36DA-504E-4B8D-A091-E169C347E6A7}" srcOrd="3" destOrd="0" parTransId="{00C73F80-C89B-41B2-9A5E-2D4D3F411051}" sibTransId="{74F39F3A-947F-4B27-B3DA-225F5BDFF30C}"/>
    <dgm:cxn modelId="{22332C9E-7E7C-488D-8316-FCD73148D90E}" type="presOf" srcId="{733FE236-36ED-4104-BA6E-DF95F26329E7}" destId="{7CF01527-7D2F-4173-9CA7-ABBEFC702304}" srcOrd="0" destOrd="0" presId="urn:microsoft.com/office/officeart/2005/8/layout/funnel1"/>
    <dgm:cxn modelId="{C7E57CAB-76B0-48CA-A232-19A8A10F9C69}" srcId="{CFF99E6D-F1AD-4438-A9E3-CF85844E4552}" destId="{AFE39C2B-C740-4532-9FBF-CAEEAFD0EB12}" srcOrd="0" destOrd="0" parTransId="{3A9602D7-88A9-4553-9F94-5E4F72C34853}" sibTransId="{E3653616-EB2B-43AC-A82A-E40643E813A2}"/>
    <dgm:cxn modelId="{5D29A7AE-BD36-4C89-A5DE-85B9118B2572}" type="presOf" srcId="{2EB119D8-A9EA-4B3F-A587-74CED06FADEC}" destId="{0A312252-FE59-4B9F-B02F-400B1FCFB0A2}" srcOrd="0" destOrd="0" presId="urn:microsoft.com/office/officeart/2005/8/layout/funnel1"/>
    <dgm:cxn modelId="{F16686BC-EDC3-44D6-A349-A56EDB811FE9}" type="presOf" srcId="{CFF99E6D-F1AD-4438-A9E3-CF85844E4552}" destId="{A0D30D62-EE5A-41C3-9AF9-663527D78BAF}" srcOrd="0" destOrd="0" presId="urn:microsoft.com/office/officeart/2005/8/layout/funnel1"/>
    <dgm:cxn modelId="{D778C0D4-077D-447E-854C-1935D19B69B3}" type="presOf" srcId="{807F36DA-504E-4B8D-A091-E169C347E6A7}" destId="{34F2C52B-D071-462E-BDB1-E9C07CCEECE7}" srcOrd="0" destOrd="0" presId="urn:microsoft.com/office/officeart/2005/8/layout/funnel1"/>
    <dgm:cxn modelId="{062554DD-A981-4077-B0CA-668E5B9CE36B}" type="presParOf" srcId="{A0D30D62-EE5A-41C3-9AF9-663527D78BAF}" destId="{D399D70E-E84F-433D-9C46-EACA65043CE5}" srcOrd="0" destOrd="0" presId="urn:microsoft.com/office/officeart/2005/8/layout/funnel1"/>
    <dgm:cxn modelId="{E7482A42-74A0-4C19-9A6D-2B1FB0C00B0C}" type="presParOf" srcId="{A0D30D62-EE5A-41C3-9AF9-663527D78BAF}" destId="{5637EB67-4F73-400E-B31C-487F14698DF6}" srcOrd="1" destOrd="0" presId="urn:microsoft.com/office/officeart/2005/8/layout/funnel1"/>
    <dgm:cxn modelId="{99A647C6-F9FC-449F-9C23-A15A0D9BC2DB}" type="presParOf" srcId="{A0D30D62-EE5A-41C3-9AF9-663527D78BAF}" destId="{34F2C52B-D071-462E-BDB1-E9C07CCEECE7}" srcOrd="2" destOrd="0" presId="urn:microsoft.com/office/officeart/2005/8/layout/funnel1"/>
    <dgm:cxn modelId="{CAD55130-35E9-4EB9-8B59-A93B4524F9C0}" type="presParOf" srcId="{A0D30D62-EE5A-41C3-9AF9-663527D78BAF}" destId="{7CF01527-7D2F-4173-9CA7-ABBEFC702304}" srcOrd="3" destOrd="0" presId="urn:microsoft.com/office/officeart/2005/8/layout/funnel1"/>
    <dgm:cxn modelId="{3F524621-F900-486C-AFBF-8243E086F87A}" type="presParOf" srcId="{A0D30D62-EE5A-41C3-9AF9-663527D78BAF}" destId="{0A312252-FE59-4B9F-B02F-400B1FCFB0A2}" srcOrd="4" destOrd="0" presId="urn:microsoft.com/office/officeart/2005/8/layout/funnel1"/>
    <dgm:cxn modelId="{209ECDDB-C114-430E-B4E0-273DE87BEDED}" type="presParOf" srcId="{A0D30D62-EE5A-41C3-9AF9-663527D78BAF}" destId="{B0121242-FE38-42CA-AF1B-DB36C1DC97E3}" srcOrd="5" destOrd="0" presId="urn:microsoft.com/office/officeart/2005/8/layout/funnel1"/>
    <dgm:cxn modelId="{2ED59C4F-D2E5-4641-A4CC-215DF0384BEB}" type="presParOf" srcId="{A0D30D62-EE5A-41C3-9AF9-663527D78BAF}" destId="{BCF5135A-635C-4145-A396-45493B0E1E5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6EBDF-C3CC-40B5-84F4-CF2C1A347285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50707674-5DCB-4E8D-B711-C84ECB8CB4B4}">
      <dgm:prSet phldrT="[Texte]" custT="1"/>
      <dgm:spPr>
        <a:ln>
          <a:solidFill>
            <a:srgbClr val="FF0000"/>
          </a:solidFill>
        </a:ln>
      </dgm:spPr>
      <dgm:t>
        <a:bodyPr anchor="ctr"/>
        <a:lstStyle/>
        <a:p>
          <a:r>
            <a: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Le POLE 2002 2</a:t>
          </a:r>
        </a:p>
        <a:p>
          <a:r>
            <a:rPr lang="fr-FR" sz="2000" b="1" i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rPr>
            <a:t>Émet un AVIS sur la base d’une grille de conformité  </a:t>
          </a:r>
        </a:p>
        <a:p>
          <a:r>
            <a:rPr lang="fr-FR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67D0F834-A955-49EA-A691-D2683F414634}" type="parTrans" cxnId="{95E1F3FB-23ED-41E1-9467-D0A10A861850}">
      <dgm:prSet/>
      <dgm:spPr/>
      <dgm:t>
        <a:bodyPr/>
        <a:lstStyle/>
        <a:p>
          <a:endParaRPr lang="fr-FR"/>
        </a:p>
      </dgm:t>
    </dgm:pt>
    <dgm:pt modelId="{D4229567-45B7-40A5-A19F-F47C455C87F4}" type="sibTrans" cxnId="{95E1F3FB-23ED-41E1-9467-D0A10A861850}">
      <dgm:prSet/>
      <dgm:spPr/>
      <dgm:t>
        <a:bodyPr/>
        <a:lstStyle/>
        <a:p>
          <a:endParaRPr lang="fr-FR"/>
        </a:p>
      </dgm:t>
    </dgm:pt>
    <dgm:pt modelId="{D1E4E00F-24D7-4DAE-97D1-039839532EBB}">
      <dgm:prSet phldrT="[Texte]" custT="1"/>
      <dgm:spPr>
        <a:ln>
          <a:solidFill>
            <a:srgbClr val="00B050"/>
          </a:solidFill>
        </a:ln>
      </dgm:spPr>
      <dgm:t>
        <a:bodyPr anchor="ctr"/>
        <a:lstStyle/>
        <a:p>
          <a:r>
            <a: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Comité PE </a:t>
          </a:r>
        </a:p>
        <a:p>
          <a:r>
            <a: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loi 2002 2</a:t>
          </a:r>
        </a:p>
        <a:p>
          <a:r>
            <a:rPr lang="fr-FR" sz="2000" b="1" i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Présente le SWOT, la méthodologie et les fiches actions </a:t>
          </a:r>
        </a:p>
      </dgm:t>
    </dgm:pt>
    <dgm:pt modelId="{A5F4E4CB-CB54-47C7-A6EC-5CC02703CD2B}" type="parTrans" cxnId="{4F21A0E2-3303-4C2B-A26C-FD7F9BC5BA33}">
      <dgm:prSet/>
      <dgm:spPr/>
      <dgm:t>
        <a:bodyPr/>
        <a:lstStyle/>
        <a:p>
          <a:endParaRPr lang="fr-FR"/>
        </a:p>
      </dgm:t>
    </dgm:pt>
    <dgm:pt modelId="{592E8CAE-A470-4A16-9B39-66BBEAEC29C5}" type="sibTrans" cxnId="{4F21A0E2-3303-4C2B-A26C-FD7F9BC5BA33}">
      <dgm:prSet/>
      <dgm:spPr/>
      <dgm:t>
        <a:bodyPr/>
        <a:lstStyle/>
        <a:p>
          <a:endParaRPr lang="fr-FR"/>
        </a:p>
      </dgm:t>
    </dgm:pt>
    <dgm:pt modelId="{7FD6AF41-A8F3-4EB4-838A-0C944FF9168A}">
      <dgm:prSet phldrT="[Texte]" custT="1"/>
      <dgm:spPr>
        <a:ln>
          <a:solidFill>
            <a:schemeClr val="accent6"/>
          </a:solidFill>
        </a:ln>
      </dgm:spPr>
      <dgm:t>
        <a:bodyPr anchor="ctr"/>
        <a:lstStyle/>
        <a:p>
          <a:r>
            <a:rPr lang="fr-FR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Validation en conseil d’administration </a:t>
          </a:r>
        </a:p>
        <a:p>
          <a:r>
            <a:rPr lang="fr-FR" sz="2000" b="1" i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(argumentation à partir des éléments de preuve) </a:t>
          </a:r>
        </a:p>
        <a:p>
          <a:endParaRPr lang="fr-FR" sz="1600" kern="1200" dirty="0"/>
        </a:p>
      </dgm:t>
    </dgm:pt>
    <dgm:pt modelId="{B7981CC1-C718-4B8F-A549-0A7C938765D6}" type="parTrans" cxnId="{0B25E83B-CA9D-48D8-9C70-BD46FE8141F4}">
      <dgm:prSet/>
      <dgm:spPr/>
      <dgm:t>
        <a:bodyPr/>
        <a:lstStyle/>
        <a:p>
          <a:endParaRPr lang="fr-FR"/>
        </a:p>
      </dgm:t>
    </dgm:pt>
    <dgm:pt modelId="{7A407601-0898-46D1-A21F-3598851EA40F}" type="sibTrans" cxnId="{0B25E83B-CA9D-48D8-9C70-BD46FE8141F4}">
      <dgm:prSet/>
      <dgm:spPr/>
      <dgm:t>
        <a:bodyPr/>
        <a:lstStyle/>
        <a:p>
          <a:endParaRPr lang="fr-FR"/>
        </a:p>
      </dgm:t>
    </dgm:pt>
    <dgm:pt modelId="{553D9078-72E7-483C-BC32-371104230471}" type="pres">
      <dgm:prSet presAssocID="{5C26EBDF-C3CC-40B5-84F4-CF2C1A347285}" presName="Name0" presStyleCnt="0">
        <dgm:presLayoutVars>
          <dgm:dir/>
          <dgm:resizeHandles val="exact"/>
        </dgm:presLayoutVars>
      </dgm:prSet>
      <dgm:spPr/>
    </dgm:pt>
    <dgm:pt modelId="{1A3DA9A6-4F89-4A7F-9B45-EAF269C03306}" type="pres">
      <dgm:prSet presAssocID="{5C26EBDF-C3CC-40B5-84F4-CF2C1A347285}" presName="arrow" presStyleLbl="bgShp" presStyleIdx="0" presStyleCnt="1"/>
      <dgm:spPr/>
    </dgm:pt>
    <dgm:pt modelId="{3328CCB0-39EB-4D80-854E-A4FC086EAEF1}" type="pres">
      <dgm:prSet presAssocID="{5C26EBDF-C3CC-40B5-84F4-CF2C1A347285}" presName="points" presStyleCnt="0"/>
      <dgm:spPr/>
    </dgm:pt>
    <dgm:pt modelId="{7B46BD6E-8B09-4CF1-86B7-D3BB0BC68FF8}" type="pres">
      <dgm:prSet presAssocID="{50707674-5DCB-4E8D-B711-C84ECB8CB4B4}" presName="compositeA" presStyleCnt="0"/>
      <dgm:spPr/>
    </dgm:pt>
    <dgm:pt modelId="{BDE72DE5-7274-4863-8E90-8390C0F1BA43}" type="pres">
      <dgm:prSet presAssocID="{50707674-5DCB-4E8D-B711-C84ECB8CB4B4}" presName="textA" presStyleLbl="revTx" presStyleIdx="0" presStyleCnt="3" custScaleX="328155" custScaleY="57747" custLinFactNeighborX="4296" custLinFactNeighborY="16018">
        <dgm:presLayoutVars>
          <dgm:bulletEnabled val="1"/>
        </dgm:presLayoutVars>
      </dgm:prSet>
      <dgm:spPr/>
    </dgm:pt>
    <dgm:pt modelId="{73B2CACE-C78A-497C-ADC0-47DD3CED5C35}" type="pres">
      <dgm:prSet presAssocID="{50707674-5DCB-4E8D-B711-C84ECB8CB4B4}" presName="circleA" presStyleLbl="node1" presStyleIdx="0" presStyleCnt="3" custLinFactNeighborX="-7415" custLinFactNeighborY="16313"/>
      <dgm:spPr>
        <a:solidFill>
          <a:srgbClr val="92D050"/>
        </a:solidFill>
      </dgm:spPr>
    </dgm:pt>
    <dgm:pt modelId="{AC1F204A-4EB3-4871-8851-BA8757AEA06A}" type="pres">
      <dgm:prSet presAssocID="{50707674-5DCB-4E8D-B711-C84ECB8CB4B4}" presName="spaceA" presStyleCnt="0"/>
      <dgm:spPr/>
    </dgm:pt>
    <dgm:pt modelId="{4E8999F4-D72D-4CEC-9819-95BB9493E70A}" type="pres">
      <dgm:prSet presAssocID="{D4229567-45B7-40A5-A19F-F47C455C87F4}" presName="space" presStyleCnt="0"/>
      <dgm:spPr/>
    </dgm:pt>
    <dgm:pt modelId="{74F13B72-F967-4504-A3CD-BE0A117BB23B}" type="pres">
      <dgm:prSet presAssocID="{D1E4E00F-24D7-4DAE-97D1-039839532EBB}" presName="compositeB" presStyleCnt="0"/>
      <dgm:spPr/>
    </dgm:pt>
    <dgm:pt modelId="{AFD69177-FC5B-4DD1-8B6F-4A546F9815EC}" type="pres">
      <dgm:prSet presAssocID="{D1E4E00F-24D7-4DAE-97D1-039839532EBB}" presName="textB" presStyleLbl="revTx" presStyleIdx="1" presStyleCnt="3" custScaleX="337134" custScaleY="87657" custLinFactNeighborX="27114" custLinFactNeighborY="-7733">
        <dgm:presLayoutVars>
          <dgm:bulletEnabled val="1"/>
        </dgm:presLayoutVars>
      </dgm:prSet>
      <dgm:spPr/>
    </dgm:pt>
    <dgm:pt modelId="{61D9BD26-7FC5-4D82-94C9-EBD6C728858E}" type="pres">
      <dgm:prSet presAssocID="{D1E4E00F-24D7-4DAE-97D1-039839532EBB}" presName="circleB" presStyleLbl="node1" presStyleIdx="1" presStyleCnt="3" custLinFactNeighborX="38762" custLinFactNeighborY="-28109"/>
      <dgm:spPr>
        <a:solidFill>
          <a:srgbClr val="FFC000"/>
        </a:solidFill>
      </dgm:spPr>
    </dgm:pt>
    <dgm:pt modelId="{E72D874A-DCDA-425C-A658-852CD9E72A26}" type="pres">
      <dgm:prSet presAssocID="{D1E4E00F-24D7-4DAE-97D1-039839532EBB}" presName="spaceB" presStyleCnt="0"/>
      <dgm:spPr/>
    </dgm:pt>
    <dgm:pt modelId="{F890AB06-AC65-4E7E-B7A9-C8BB6C4D564A}" type="pres">
      <dgm:prSet presAssocID="{592E8CAE-A470-4A16-9B39-66BBEAEC29C5}" presName="space" presStyleCnt="0"/>
      <dgm:spPr/>
    </dgm:pt>
    <dgm:pt modelId="{48D416BA-BB2C-47CD-95F3-84D26AA03510}" type="pres">
      <dgm:prSet presAssocID="{7FD6AF41-A8F3-4EB4-838A-0C944FF9168A}" presName="compositeA" presStyleCnt="0"/>
      <dgm:spPr/>
    </dgm:pt>
    <dgm:pt modelId="{BAE4263C-9C30-4AAF-A4CF-A37DE1CA1E42}" type="pres">
      <dgm:prSet presAssocID="{7FD6AF41-A8F3-4EB4-838A-0C944FF9168A}" presName="textA" presStyleLbl="revTx" presStyleIdx="2" presStyleCnt="3" custScaleX="422460" custScaleY="99803" custLinFactNeighborX="6980" custLinFactNeighborY="4257">
        <dgm:presLayoutVars>
          <dgm:bulletEnabled val="1"/>
        </dgm:presLayoutVars>
      </dgm:prSet>
      <dgm:spPr/>
    </dgm:pt>
    <dgm:pt modelId="{1CA94E96-22BB-4BC9-B202-7E9E17E56063}" type="pres">
      <dgm:prSet presAssocID="{7FD6AF41-A8F3-4EB4-838A-0C944FF9168A}" presName="circleA" presStyleLbl="node1" presStyleIdx="2" presStyleCnt="3" custLinFactNeighborX="8427" custLinFactNeighborY="12057"/>
      <dgm:spPr>
        <a:solidFill>
          <a:srgbClr val="FF0000"/>
        </a:solidFill>
      </dgm:spPr>
    </dgm:pt>
    <dgm:pt modelId="{4AF31B7C-FF3F-4AE0-A1FD-7D7548B3BF24}" type="pres">
      <dgm:prSet presAssocID="{7FD6AF41-A8F3-4EB4-838A-0C944FF9168A}" presName="spaceA" presStyleCnt="0"/>
      <dgm:spPr/>
    </dgm:pt>
  </dgm:ptLst>
  <dgm:cxnLst>
    <dgm:cxn modelId="{0B25E83B-CA9D-48D8-9C70-BD46FE8141F4}" srcId="{5C26EBDF-C3CC-40B5-84F4-CF2C1A347285}" destId="{7FD6AF41-A8F3-4EB4-838A-0C944FF9168A}" srcOrd="2" destOrd="0" parTransId="{B7981CC1-C718-4B8F-A549-0A7C938765D6}" sibTransId="{7A407601-0898-46D1-A21F-3598851EA40F}"/>
    <dgm:cxn modelId="{7C7FE23C-6A96-43F4-BA25-8E02D83AD084}" type="presOf" srcId="{50707674-5DCB-4E8D-B711-C84ECB8CB4B4}" destId="{BDE72DE5-7274-4863-8E90-8390C0F1BA43}" srcOrd="0" destOrd="0" presId="urn:microsoft.com/office/officeart/2005/8/layout/hProcess11"/>
    <dgm:cxn modelId="{9195FF67-E379-448E-9FA6-24FA7F1C8269}" type="presOf" srcId="{7FD6AF41-A8F3-4EB4-838A-0C944FF9168A}" destId="{BAE4263C-9C30-4AAF-A4CF-A37DE1CA1E42}" srcOrd="0" destOrd="0" presId="urn:microsoft.com/office/officeart/2005/8/layout/hProcess11"/>
    <dgm:cxn modelId="{5B5DE89D-AF78-4427-8D27-DDAF1651F87B}" type="presOf" srcId="{D1E4E00F-24D7-4DAE-97D1-039839532EBB}" destId="{AFD69177-FC5B-4DD1-8B6F-4A546F9815EC}" srcOrd="0" destOrd="0" presId="urn:microsoft.com/office/officeart/2005/8/layout/hProcess11"/>
    <dgm:cxn modelId="{458473BF-6CFB-48D3-90BE-F4BA2DDA35AA}" type="presOf" srcId="{5C26EBDF-C3CC-40B5-84F4-CF2C1A347285}" destId="{553D9078-72E7-483C-BC32-371104230471}" srcOrd="0" destOrd="0" presId="urn:microsoft.com/office/officeart/2005/8/layout/hProcess11"/>
    <dgm:cxn modelId="{4F21A0E2-3303-4C2B-A26C-FD7F9BC5BA33}" srcId="{5C26EBDF-C3CC-40B5-84F4-CF2C1A347285}" destId="{D1E4E00F-24D7-4DAE-97D1-039839532EBB}" srcOrd="1" destOrd="0" parTransId="{A5F4E4CB-CB54-47C7-A6EC-5CC02703CD2B}" sibTransId="{592E8CAE-A470-4A16-9B39-66BBEAEC29C5}"/>
    <dgm:cxn modelId="{95E1F3FB-23ED-41E1-9467-D0A10A861850}" srcId="{5C26EBDF-C3CC-40B5-84F4-CF2C1A347285}" destId="{50707674-5DCB-4E8D-B711-C84ECB8CB4B4}" srcOrd="0" destOrd="0" parTransId="{67D0F834-A955-49EA-A691-D2683F414634}" sibTransId="{D4229567-45B7-40A5-A19F-F47C455C87F4}"/>
    <dgm:cxn modelId="{E296A589-2CD7-428D-AC99-418FC2F49DEB}" type="presParOf" srcId="{553D9078-72E7-483C-BC32-371104230471}" destId="{1A3DA9A6-4F89-4A7F-9B45-EAF269C03306}" srcOrd="0" destOrd="0" presId="urn:microsoft.com/office/officeart/2005/8/layout/hProcess11"/>
    <dgm:cxn modelId="{AC98502B-E705-4FC8-A513-32CEDF80BB64}" type="presParOf" srcId="{553D9078-72E7-483C-BC32-371104230471}" destId="{3328CCB0-39EB-4D80-854E-A4FC086EAEF1}" srcOrd="1" destOrd="0" presId="urn:microsoft.com/office/officeart/2005/8/layout/hProcess11"/>
    <dgm:cxn modelId="{832A5AC0-7332-4790-87E8-1C53D9AAA33F}" type="presParOf" srcId="{3328CCB0-39EB-4D80-854E-A4FC086EAEF1}" destId="{7B46BD6E-8B09-4CF1-86B7-D3BB0BC68FF8}" srcOrd="0" destOrd="0" presId="urn:microsoft.com/office/officeart/2005/8/layout/hProcess11"/>
    <dgm:cxn modelId="{19E59DDF-6B27-47A7-82D8-86F5029568FE}" type="presParOf" srcId="{7B46BD6E-8B09-4CF1-86B7-D3BB0BC68FF8}" destId="{BDE72DE5-7274-4863-8E90-8390C0F1BA43}" srcOrd="0" destOrd="0" presId="urn:microsoft.com/office/officeart/2005/8/layout/hProcess11"/>
    <dgm:cxn modelId="{F18598EA-43F1-4E33-A8F0-041EA09187AB}" type="presParOf" srcId="{7B46BD6E-8B09-4CF1-86B7-D3BB0BC68FF8}" destId="{73B2CACE-C78A-497C-ADC0-47DD3CED5C35}" srcOrd="1" destOrd="0" presId="urn:microsoft.com/office/officeart/2005/8/layout/hProcess11"/>
    <dgm:cxn modelId="{4092B5AD-8CAB-4273-9625-4D9ADC835051}" type="presParOf" srcId="{7B46BD6E-8B09-4CF1-86B7-D3BB0BC68FF8}" destId="{AC1F204A-4EB3-4871-8851-BA8757AEA06A}" srcOrd="2" destOrd="0" presId="urn:microsoft.com/office/officeart/2005/8/layout/hProcess11"/>
    <dgm:cxn modelId="{8A91E21C-23EF-4CBD-B9E8-B30C6DB7D2B5}" type="presParOf" srcId="{3328CCB0-39EB-4D80-854E-A4FC086EAEF1}" destId="{4E8999F4-D72D-4CEC-9819-95BB9493E70A}" srcOrd="1" destOrd="0" presId="urn:microsoft.com/office/officeart/2005/8/layout/hProcess11"/>
    <dgm:cxn modelId="{E2369ECD-CC5E-4444-A52B-A4BD081A4A9E}" type="presParOf" srcId="{3328CCB0-39EB-4D80-854E-A4FC086EAEF1}" destId="{74F13B72-F967-4504-A3CD-BE0A117BB23B}" srcOrd="2" destOrd="0" presId="urn:microsoft.com/office/officeart/2005/8/layout/hProcess11"/>
    <dgm:cxn modelId="{29E33E52-C361-4BED-97E1-AA21E88F2626}" type="presParOf" srcId="{74F13B72-F967-4504-A3CD-BE0A117BB23B}" destId="{AFD69177-FC5B-4DD1-8B6F-4A546F9815EC}" srcOrd="0" destOrd="0" presId="urn:microsoft.com/office/officeart/2005/8/layout/hProcess11"/>
    <dgm:cxn modelId="{A10B38EE-D4EF-4F6A-88BD-8C0DAE4327A4}" type="presParOf" srcId="{74F13B72-F967-4504-A3CD-BE0A117BB23B}" destId="{61D9BD26-7FC5-4D82-94C9-EBD6C728858E}" srcOrd="1" destOrd="0" presId="urn:microsoft.com/office/officeart/2005/8/layout/hProcess11"/>
    <dgm:cxn modelId="{24EADD63-EB7E-42C2-97C3-4FD198DE4D8F}" type="presParOf" srcId="{74F13B72-F967-4504-A3CD-BE0A117BB23B}" destId="{E72D874A-DCDA-425C-A658-852CD9E72A26}" srcOrd="2" destOrd="0" presId="urn:microsoft.com/office/officeart/2005/8/layout/hProcess11"/>
    <dgm:cxn modelId="{DEE756D7-0B82-4040-8D3C-89A32ED300D7}" type="presParOf" srcId="{3328CCB0-39EB-4D80-854E-A4FC086EAEF1}" destId="{F890AB06-AC65-4E7E-B7A9-C8BB6C4D564A}" srcOrd="3" destOrd="0" presId="urn:microsoft.com/office/officeart/2005/8/layout/hProcess11"/>
    <dgm:cxn modelId="{4D9FC8F1-9E68-4720-B30E-FB9F2DC06318}" type="presParOf" srcId="{3328CCB0-39EB-4D80-854E-A4FC086EAEF1}" destId="{48D416BA-BB2C-47CD-95F3-84D26AA03510}" srcOrd="4" destOrd="0" presId="urn:microsoft.com/office/officeart/2005/8/layout/hProcess11"/>
    <dgm:cxn modelId="{70E7A6BB-6D7D-422A-9448-BD5C5DC822C0}" type="presParOf" srcId="{48D416BA-BB2C-47CD-95F3-84D26AA03510}" destId="{BAE4263C-9C30-4AAF-A4CF-A37DE1CA1E42}" srcOrd="0" destOrd="0" presId="urn:microsoft.com/office/officeart/2005/8/layout/hProcess11"/>
    <dgm:cxn modelId="{A569C757-2989-4A3B-BB18-8C33B891D5B9}" type="presParOf" srcId="{48D416BA-BB2C-47CD-95F3-84D26AA03510}" destId="{1CA94E96-22BB-4BC9-B202-7E9E17E56063}" srcOrd="1" destOrd="0" presId="urn:microsoft.com/office/officeart/2005/8/layout/hProcess11"/>
    <dgm:cxn modelId="{172B4744-EA41-4AAD-A0F9-A704B79D1BF4}" type="presParOf" srcId="{48D416BA-BB2C-47CD-95F3-84D26AA03510}" destId="{4AF31B7C-FF3F-4AE0-A1FD-7D7548B3BF24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6B4CA-E34F-498F-9572-7B0FE2FD23B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A2757DD-9AAC-474B-903C-98D677D98A19}">
      <dgm:prSet phldrT="[Texte]" custT="1"/>
      <dgm:spPr/>
      <dgm:t>
        <a:bodyPr/>
        <a:lstStyle/>
        <a:p>
          <a:pPr algn="ctr"/>
          <a:r>
            <a:rPr lang="fr-FR" sz="1800" b="1" dirty="0"/>
            <a:t>Lancement</a:t>
          </a:r>
          <a:r>
            <a:rPr lang="fr-FR" sz="1800" dirty="0"/>
            <a:t> </a:t>
          </a:r>
          <a:r>
            <a:rPr lang="fr-FR" sz="1800" b="1" dirty="0"/>
            <a:t>de la démarche</a:t>
          </a:r>
        </a:p>
      </dgm:t>
    </dgm:pt>
    <dgm:pt modelId="{6EFEEF8D-AE68-4E7C-8181-A308A0FB8E89}" type="parTrans" cxnId="{D3C13ECD-008C-44DB-A879-D27C2CF81BAB}">
      <dgm:prSet/>
      <dgm:spPr/>
      <dgm:t>
        <a:bodyPr/>
        <a:lstStyle/>
        <a:p>
          <a:endParaRPr lang="fr-FR" sz="1800"/>
        </a:p>
      </dgm:t>
    </dgm:pt>
    <dgm:pt modelId="{D8B4E73E-15BD-4367-973B-7C1688E1534C}" type="sibTrans" cxnId="{D3C13ECD-008C-44DB-A879-D27C2CF81BAB}">
      <dgm:prSet/>
      <dgm:spPr/>
      <dgm:t>
        <a:bodyPr/>
        <a:lstStyle/>
        <a:p>
          <a:endParaRPr lang="fr-FR" sz="1800"/>
        </a:p>
      </dgm:t>
    </dgm:pt>
    <dgm:pt modelId="{89689CCD-6926-4400-841C-811C42D9C39D}">
      <dgm:prSet phldrT="[Texte]" custT="1"/>
      <dgm:spPr/>
      <dgm:t>
        <a:bodyPr/>
        <a:lstStyle/>
        <a:p>
          <a:pPr algn="ctr"/>
          <a:r>
            <a:rPr lang="fr-FR" sz="1800" b="1" dirty="0"/>
            <a:t>Groupes de travail</a:t>
          </a:r>
        </a:p>
      </dgm:t>
    </dgm:pt>
    <dgm:pt modelId="{0F112A09-A36E-41D4-A760-CD6CD9CAA8C5}" type="parTrans" cxnId="{B4C19460-1B8E-43BC-8900-20039DF2ACFB}">
      <dgm:prSet/>
      <dgm:spPr/>
      <dgm:t>
        <a:bodyPr/>
        <a:lstStyle/>
        <a:p>
          <a:endParaRPr lang="fr-FR" sz="1800"/>
        </a:p>
      </dgm:t>
    </dgm:pt>
    <dgm:pt modelId="{2D13CF0C-1332-491B-97F8-3D4D916757DE}" type="sibTrans" cxnId="{B4C19460-1B8E-43BC-8900-20039DF2ACFB}">
      <dgm:prSet/>
      <dgm:spPr/>
      <dgm:t>
        <a:bodyPr/>
        <a:lstStyle/>
        <a:p>
          <a:endParaRPr lang="fr-FR" sz="1800"/>
        </a:p>
      </dgm:t>
    </dgm:pt>
    <dgm:pt modelId="{6C48B7AD-11FA-4C97-911D-E8EF54376D5D}">
      <dgm:prSet phldrT="[Texte]" custT="1"/>
      <dgm:spPr/>
      <dgm:t>
        <a:bodyPr/>
        <a:lstStyle/>
        <a:p>
          <a:pPr algn="ctr"/>
          <a:endParaRPr lang="fr-FR" sz="1200" dirty="0"/>
        </a:p>
        <a:p>
          <a:pPr algn="ctr"/>
          <a:r>
            <a:rPr lang="fr-FR" sz="1200" dirty="0"/>
            <a:t>- 3 ou 4 groupes de travail autour de sujets prioritaires de 2 ou 3 séances</a:t>
          </a:r>
        </a:p>
        <a:p>
          <a:pPr algn="ctr"/>
          <a:endParaRPr lang="fr-FR" sz="400" dirty="0"/>
        </a:p>
        <a:p>
          <a:pPr algn="ctr"/>
          <a:r>
            <a:rPr lang="fr-FR" sz="1200" dirty="0"/>
            <a:t>- Co-construction avec les personnes accompagnées : groupe d’expression, enquête de satisfaction</a:t>
          </a:r>
        </a:p>
        <a:p>
          <a:pPr algn="ctr"/>
          <a:endParaRPr lang="fr-FR" sz="1200" dirty="0"/>
        </a:p>
      </dgm:t>
    </dgm:pt>
    <dgm:pt modelId="{CCB2EA6C-4354-4AE9-BFCC-D0A80F2DD4D0}" type="parTrans" cxnId="{E1F61364-6E22-49DC-B07C-00D7BA8E7EC0}">
      <dgm:prSet/>
      <dgm:spPr/>
      <dgm:t>
        <a:bodyPr/>
        <a:lstStyle/>
        <a:p>
          <a:endParaRPr lang="fr-FR" sz="1800"/>
        </a:p>
      </dgm:t>
    </dgm:pt>
    <dgm:pt modelId="{B27123C2-F550-46E7-86CC-3DA452238EC1}" type="sibTrans" cxnId="{E1F61364-6E22-49DC-B07C-00D7BA8E7EC0}">
      <dgm:prSet/>
      <dgm:spPr/>
      <dgm:t>
        <a:bodyPr/>
        <a:lstStyle/>
        <a:p>
          <a:endParaRPr lang="fr-FR" sz="1800"/>
        </a:p>
      </dgm:t>
    </dgm:pt>
    <dgm:pt modelId="{4DF1C036-B7B1-4AC2-918B-8275AEB1E748}">
      <dgm:prSet phldrT="[Texte]" custT="1"/>
      <dgm:spPr>
        <a:solidFill>
          <a:srgbClr val="0070C0"/>
        </a:solidFill>
      </dgm:spPr>
      <dgm:t>
        <a:bodyPr/>
        <a:lstStyle/>
        <a:p>
          <a:pPr algn="ctr"/>
          <a:r>
            <a:rPr lang="fr-FR" sz="1800" b="1" dirty="0"/>
            <a:t>Rédactionnel</a:t>
          </a:r>
        </a:p>
      </dgm:t>
    </dgm:pt>
    <dgm:pt modelId="{6A48AE0C-0526-4DAC-A84C-5E5D855B1223}" type="parTrans" cxnId="{FF98E55C-DD53-44E4-A238-6E884BE35EF8}">
      <dgm:prSet/>
      <dgm:spPr/>
      <dgm:t>
        <a:bodyPr/>
        <a:lstStyle/>
        <a:p>
          <a:endParaRPr lang="fr-FR" sz="1800"/>
        </a:p>
      </dgm:t>
    </dgm:pt>
    <dgm:pt modelId="{6F5E654E-4621-4A2A-AD5E-5662FF7F0AF7}" type="sibTrans" cxnId="{FF98E55C-DD53-44E4-A238-6E884BE35EF8}">
      <dgm:prSet/>
      <dgm:spPr/>
      <dgm:t>
        <a:bodyPr/>
        <a:lstStyle/>
        <a:p>
          <a:endParaRPr lang="fr-FR" sz="1800"/>
        </a:p>
      </dgm:t>
    </dgm:pt>
    <dgm:pt modelId="{3868EF2E-82E5-4F28-B02D-E2C2AB4DCF2C}">
      <dgm:prSet phldrT="[Texte]" custT="1"/>
      <dgm:spPr/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</a:t>
          </a:r>
          <a:r>
            <a:rPr lang="fr-FR" sz="1200" kern="1200" dirty="0"/>
            <a:t>Relecture croisée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Validation du COPIL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-Validation par le Groupe d’expression 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- </a:t>
          </a:r>
          <a:r>
            <a:rPr lang="fr-FR" sz="1200" b="1" kern="1200" dirty="0"/>
            <a:t>Validation par les instances de gouvernance (validation CA Comité Loi 2002-2)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i="0" kern="1200" dirty="0">
              <a:solidFill>
                <a:srgbClr val="901F52"/>
              </a:solidFill>
              <a:latin typeface="+mn-lt"/>
              <a:ea typeface="+mn-ea"/>
              <a:cs typeface="+mn-cs"/>
            </a:rPr>
            <a:t>Janvier – Février 2026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rgbClr val="901F52"/>
              </a:solidFill>
              <a:latin typeface="+mn-lt"/>
              <a:ea typeface="+mn-ea"/>
              <a:cs typeface="+mn-cs"/>
            </a:rPr>
            <a:t>Durée 2 mois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gm:t>
    </dgm:pt>
    <dgm:pt modelId="{21033CDE-021B-4860-A46B-84ABE2EB3ACC}" type="parTrans" cxnId="{1FF62B09-61EC-4A82-A773-E25927F0C2F6}">
      <dgm:prSet/>
      <dgm:spPr/>
      <dgm:t>
        <a:bodyPr/>
        <a:lstStyle/>
        <a:p>
          <a:endParaRPr lang="fr-FR" sz="1800"/>
        </a:p>
      </dgm:t>
    </dgm:pt>
    <dgm:pt modelId="{F5287C3A-DBE1-4508-B7F8-68F1188CDB7E}" type="sibTrans" cxnId="{1FF62B09-61EC-4A82-A773-E25927F0C2F6}">
      <dgm:prSet/>
      <dgm:spPr/>
      <dgm:t>
        <a:bodyPr/>
        <a:lstStyle/>
        <a:p>
          <a:endParaRPr lang="fr-FR" sz="1800"/>
        </a:p>
      </dgm:t>
    </dgm:pt>
    <dgm:pt modelId="{D8356D4C-A8A4-4DE3-9B30-2FB79990FB7C}">
      <dgm:prSet phldrT="[Texte]" custT="1"/>
      <dgm:spPr/>
      <dgm:t>
        <a:bodyPr/>
        <a:lstStyle/>
        <a:p>
          <a:pPr algn="ctr"/>
          <a:r>
            <a:rPr lang="fr-FR" sz="1100" dirty="0"/>
            <a:t>- </a:t>
          </a:r>
          <a:r>
            <a:rPr lang="fr-FR" sz="1200" dirty="0"/>
            <a:t>Information des professionnels, personnes accompagnées et partenaires</a:t>
          </a:r>
        </a:p>
        <a:p>
          <a:pPr algn="ctr"/>
          <a:endParaRPr lang="fr-FR" sz="400" dirty="0"/>
        </a:p>
        <a:p>
          <a:pPr algn="ctr"/>
          <a:r>
            <a:rPr lang="fr-FR" sz="1200" dirty="0"/>
            <a:t>- Préparer les outils pour alimenter la réflexion</a:t>
          </a:r>
        </a:p>
        <a:p>
          <a:pPr algn="ctr"/>
          <a:endParaRPr lang="fr-FR" sz="400" dirty="0"/>
        </a:p>
        <a:p>
          <a:pPr algn="ctr"/>
          <a:r>
            <a:rPr lang="fr-FR" sz="1200" dirty="0"/>
            <a:t>- Identification du COPIL</a:t>
          </a:r>
        </a:p>
        <a:p>
          <a:pPr algn="ctr"/>
          <a:endParaRPr lang="fr-FR" sz="400" dirty="0"/>
        </a:p>
        <a:p>
          <a:pPr algn="ctr"/>
          <a:r>
            <a:rPr lang="fr-FR" sz="1200" dirty="0"/>
            <a:t>- Fixation du calendrier</a:t>
          </a:r>
        </a:p>
        <a:p>
          <a:pPr algn="ctr"/>
          <a:endParaRPr lang="fr-FR" sz="400" dirty="0"/>
        </a:p>
        <a:p>
          <a:pPr algn="ctr"/>
          <a:r>
            <a:rPr lang="fr-FR" sz="1200" dirty="0"/>
            <a:t>- Fixation des priorités évaluatives et du questionnement évaluatif</a:t>
          </a:r>
        </a:p>
        <a:p>
          <a:pPr algn="ctr"/>
          <a:endParaRPr lang="fr-FR" sz="400" dirty="0"/>
        </a:p>
        <a:p>
          <a:pPr algn="ctr"/>
          <a:r>
            <a:rPr lang="fr-FR" sz="1200" b="1" i="1" dirty="0">
              <a:solidFill>
                <a:srgbClr val="901F52"/>
              </a:solidFill>
            </a:rPr>
            <a:t>Durée : 1 mois </a:t>
          </a:r>
        </a:p>
        <a:p>
          <a:pPr algn="ctr"/>
          <a:r>
            <a:rPr lang="fr-FR" sz="1200" b="1" i="0" dirty="0">
              <a:solidFill>
                <a:srgbClr val="901F52"/>
              </a:solidFill>
            </a:rPr>
            <a:t> AVRIL 2025</a:t>
          </a:r>
          <a:endParaRPr lang="fr-FR" sz="1200" b="0" i="0" dirty="0">
            <a:solidFill>
              <a:srgbClr val="901F52"/>
            </a:solidFill>
          </a:endParaRPr>
        </a:p>
      </dgm:t>
    </dgm:pt>
    <dgm:pt modelId="{AA684C3D-C2C7-423B-B0FA-6C86101150C9}" type="sibTrans" cxnId="{DFA7174A-4C61-4586-9F40-3D1ECD325CEC}">
      <dgm:prSet/>
      <dgm:spPr/>
      <dgm:t>
        <a:bodyPr/>
        <a:lstStyle/>
        <a:p>
          <a:endParaRPr lang="fr-FR" sz="1800"/>
        </a:p>
      </dgm:t>
    </dgm:pt>
    <dgm:pt modelId="{54B78DDC-039F-49BA-AAF1-0679D9B9B2B0}" type="parTrans" cxnId="{DFA7174A-4C61-4586-9F40-3D1ECD325CEC}">
      <dgm:prSet/>
      <dgm:spPr/>
      <dgm:t>
        <a:bodyPr/>
        <a:lstStyle/>
        <a:p>
          <a:endParaRPr lang="fr-FR" sz="1800"/>
        </a:p>
      </dgm:t>
    </dgm:pt>
    <dgm:pt modelId="{73811B95-720F-4222-B72D-C6B4655E3ECA}">
      <dgm:prSet custT="1"/>
      <dgm:spPr/>
      <dgm:t>
        <a:bodyPr/>
        <a:lstStyle/>
        <a:p>
          <a:pPr algn="ctr"/>
          <a:endParaRPr lang="fr-FR" sz="1600" b="1" dirty="0"/>
        </a:p>
        <a:p>
          <a:pPr algn="ctr"/>
          <a:r>
            <a:rPr lang="fr-FR" sz="1600" b="1" dirty="0"/>
            <a:t>Validation </a:t>
          </a:r>
          <a:r>
            <a:rPr lang="fr-FR" sz="1050" dirty="0"/>
            <a:t>puis </a:t>
          </a:r>
          <a:r>
            <a:rPr lang="fr-FR" sz="1600" b="1" dirty="0"/>
            <a:t>envoi </a:t>
          </a:r>
          <a:r>
            <a:rPr lang="fr-FR" sz="1050" dirty="0"/>
            <a:t>aux </a:t>
          </a:r>
          <a:r>
            <a:rPr lang="fr-FR" sz="1100" dirty="0"/>
            <a:t>autorités de tarification et de contrôle</a:t>
          </a:r>
        </a:p>
      </dgm:t>
    </dgm:pt>
    <dgm:pt modelId="{28A9F250-F058-47EA-9A90-2800A0D04DDF}" type="parTrans" cxnId="{97B4574E-2A4E-4180-BF42-9D2B57366BDC}">
      <dgm:prSet/>
      <dgm:spPr/>
      <dgm:t>
        <a:bodyPr/>
        <a:lstStyle/>
        <a:p>
          <a:endParaRPr lang="fr-FR" sz="1800"/>
        </a:p>
      </dgm:t>
    </dgm:pt>
    <dgm:pt modelId="{D2FA273B-EC6D-40FE-A3C3-45B8DCEDF38A}" type="sibTrans" cxnId="{97B4574E-2A4E-4180-BF42-9D2B57366BDC}">
      <dgm:prSet/>
      <dgm:spPr/>
      <dgm:t>
        <a:bodyPr/>
        <a:lstStyle/>
        <a:p>
          <a:endParaRPr lang="fr-FR" sz="1800"/>
        </a:p>
      </dgm:t>
    </dgm:pt>
    <dgm:pt modelId="{D15DC935-B23D-4765-8E76-ABAC3DDF4328}">
      <dgm:prSet custT="1"/>
      <dgm:spPr/>
      <dgm:t>
        <a:bodyPr/>
        <a:lstStyle/>
        <a:p>
          <a:pPr algn="ctr"/>
          <a:r>
            <a:rPr lang="fr-FR" sz="1200" b="1" i="1" dirty="0">
              <a:solidFill>
                <a:srgbClr val="901F52"/>
              </a:solidFill>
            </a:rPr>
            <a:t>Durée : 3 mois </a:t>
          </a:r>
        </a:p>
        <a:p>
          <a:pPr algn="ctr"/>
          <a:r>
            <a:rPr lang="fr-FR" sz="1200" b="1" i="0" dirty="0">
              <a:solidFill>
                <a:srgbClr val="901F52"/>
              </a:solidFill>
            </a:rPr>
            <a:t>MAI 2025 à JUILLET 2025</a:t>
          </a:r>
        </a:p>
      </dgm:t>
    </dgm:pt>
    <dgm:pt modelId="{EFB411B8-49E1-4E25-BFD3-65D89C15D119}" type="parTrans" cxnId="{EFCD39B3-CECD-4A17-8300-0C3C6FE524C2}">
      <dgm:prSet/>
      <dgm:spPr/>
      <dgm:t>
        <a:bodyPr/>
        <a:lstStyle/>
        <a:p>
          <a:endParaRPr lang="fr-FR"/>
        </a:p>
      </dgm:t>
    </dgm:pt>
    <dgm:pt modelId="{D5F61438-91DB-487F-954A-29CF52C55F0F}" type="sibTrans" cxnId="{EFCD39B3-CECD-4A17-8300-0C3C6FE524C2}">
      <dgm:prSet/>
      <dgm:spPr/>
      <dgm:t>
        <a:bodyPr/>
        <a:lstStyle/>
        <a:p>
          <a:endParaRPr lang="fr-FR"/>
        </a:p>
      </dgm:t>
    </dgm:pt>
    <dgm:pt modelId="{38C30F95-4B5F-4EB8-9A43-6722758AF100}" type="pres">
      <dgm:prSet presAssocID="{E0F6B4CA-E34F-498F-9572-7B0FE2FD23B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F196BC7-B2D5-494F-8225-4D5F96013FF5}" type="pres">
      <dgm:prSet presAssocID="{6A2757DD-9AAC-474B-903C-98D677D98A19}" presName="parentText1" presStyleLbl="node1" presStyleIdx="0" presStyleCnt="4" custLinFactNeighborX="-1120" custLinFactNeighborY="15910">
        <dgm:presLayoutVars>
          <dgm:chMax/>
          <dgm:chPref val="3"/>
          <dgm:bulletEnabled val="1"/>
        </dgm:presLayoutVars>
      </dgm:prSet>
      <dgm:spPr/>
    </dgm:pt>
    <dgm:pt modelId="{56AD48FA-3E09-46AC-9B5F-B628347ECBD4}" type="pres">
      <dgm:prSet presAssocID="{6A2757DD-9AAC-474B-903C-98D677D98A19}" presName="childText1" presStyleLbl="solidAlignAcc1" presStyleIdx="0" presStyleCnt="3" custScaleX="101229" custScaleY="108539" custLinFactNeighborX="1285" custLinFactNeighborY="10577">
        <dgm:presLayoutVars>
          <dgm:chMax val="0"/>
          <dgm:chPref val="0"/>
          <dgm:bulletEnabled val="1"/>
        </dgm:presLayoutVars>
      </dgm:prSet>
      <dgm:spPr/>
    </dgm:pt>
    <dgm:pt modelId="{A357A251-C0F5-4E25-879C-9B639D72BBFF}" type="pres">
      <dgm:prSet presAssocID="{89689CCD-6926-4400-841C-811C42D9C39D}" presName="parentText2" presStyleLbl="node1" presStyleIdx="1" presStyleCnt="4" custLinFactNeighborX="1767" custLinFactNeighborY="22866">
        <dgm:presLayoutVars>
          <dgm:chMax/>
          <dgm:chPref val="3"/>
          <dgm:bulletEnabled val="1"/>
        </dgm:presLayoutVars>
      </dgm:prSet>
      <dgm:spPr/>
    </dgm:pt>
    <dgm:pt modelId="{C23DA202-9A49-4FEB-9653-9C81126934F9}" type="pres">
      <dgm:prSet presAssocID="{89689CCD-6926-4400-841C-811C42D9C39D}" presName="childText2" presStyleLbl="solidAlignAcc1" presStyleIdx="1" presStyleCnt="3" custScaleX="105426" custScaleY="120382" custLinFactNeighborX="1258" custLinFactNeighborY="21941">
        <dgm:presLayoutVars>
          <dgm:chMax val="0"/>
          <dgm:chPref val="0"/>
          <dgm:bulletEnabled val="1"/>
        </dgm:presLayoutVars>
      </dgm:prSet>
      <dgm:spPr/>
    </dgm:pt>
    <dgm:pt modelId="{BF900042-883F-4575-ADA6-066614484665}" type="pres">
      <dgm:prSet presAssocID="{4DF1C036-B7B1-4AC2-918B-8275AEB1E748}" presName="parentText3" presStyleLbl="node1" presStyleIdx="2" presStyleCnt="4" custScaleX="98972" custScaleY="59146" custLinFactNeighborX="946" custLinFactNeighborY="23627">
        <dgm:presLayoutVars>
          <dgm:chMax/>
          <dgm:chPref val="3"/>
          <dgm:bulletEnabled val="1"/>
        </dgm:presLayoutVars>
      </dgm:prSet>
      <dgm:spPr/>
    </dgm:pt>
    <dgm:pt modelId="{A1DF0569-BCCF-41BF-AF68-CE291BA5CE22}" type="pres">
      <dgm:prSet presAssocID="{4DF1C036-B7B1-4AC2-918B-8275AEB1E748}" presName="childText3" presStyleLbl="solidAlignAcc1" presStyleIdx="2" presStyleCnt="3" custScaleY="88450" custLinFactX="2227" custLinFactNeighborX="100000" custLinFactNeighborY="21291">
        <dgm:presLayoutVars>
          <dgm:chMax val="0"/>
          <dgm:chPref val="0"/>
          <dgm:bulletEnabled val="1"/>
        </dgm:presLayoutVars>
      </dgm:prSet>
      <dgm:spPr/>
    </dgm:pt>
    <dgm:pt modelId="{F1045B04-19F1-442A-8066-5839464E2EBB}" type="pres">
      <dgm:prSet presAssocID="{73811B95-720F-4222-B72D-C6B4655E3ECA}" presName="parentText4" presStyleLbl="node1" presStyleIdx="3" presStyleCnt="4" custScaleX="91795" custScaleY="76410" custLinFactNeighborX="-2391" custLinFactNeighborY="23220">
        <dgm:presLayoutVars>
          <dgm:chMax/>
          <dgm:chPref val="3"/>
          <dgm:bulletEnabled val="1"/>
        </dgm:presLayoutVars>
      </dgm:prSet>
      <dgm:spPr/>
    </dgm:pt>
  </dgm:ptLst>
  <dgm:cxnLst>
    <dgm:cxn modelId="{1FF62B09-61EC-4A82-A773-E25927F0C2F6}" srcId="{4DF1C036-B7B1-4AC2-918B-8275AEB1E748}" destId="{3868EF2E-82E5-4F28-B02D-E2C2AB4DCF2C}" srcOrd="0" destOrd="0" parTransId="{21033CDE-021B-4860-A46B-84ABE2EB3ACC}" sibTransId="{F5287C3A-DBE1-4508-B7F8-68F1188CDB7E}"/>
    <dgm:cxn modelId="{FCC98A09-F9F6-42F9-8155-0598C14C18F7}" type="presOf" srcId="{6C48B7AD-11FA-4C97-911D-E8EF54376D5D}" destId="{C23DA202-9A49-4FEB-9653-9C81126934F9}" srcOrd="0" destOrd="0" presId="urn:microsoft.com/office/officeart/2009/3/layout/IncreasingArrowsProcess"/>
    <dgm:cxn modelId="{2AC84B3B-FBDB-4742-9D81-3CF62DDF91B9}" type="presOf" srcId="{6A2757DD-9AAC-474B-903C-98D677D98A19}" destId="{9F196BC7-B2D5-494F-8225-4D5F96013FF5}" srcOrd="0" destOrd="0" presId="urn:microsoft.com/office/officeart/2009/3/layout/IncreasingArrowsProcess"/>
    <dgm:cxn modelId="{A1203940-B715-4231-96CB-DA7545D09366}" type="presOf" srcId="{4DF1C036-B7B1-4AC2-918B-8275AEB1E748}" destId="{BF900042-883F-4575-ADA6-066614484665}" srcOrd="0" destOrd="0" presId="urn:microsoft.com/office/officeart/2009/3/layout/IncreasingArrowsProcess"/>
    <dgm:cxn modelId="{FF98E55C-DD53-44E4-A238-6E884BE35EF8}" srcId="{E0F6B4CA-E34F-498F-9572-7B0FE2FD23B3}" destId="{4DF1C036-B7B1-4AC2-918B-8275AEB1E748}" srcOrd="2" destOrd="0" parTransId="{6A48AE0C-0526-4DAC-A84C-5E5D855B1223}" sibTransId="{6F5E654E-4621-4A2A-AD5E-5662FF7F0AF7}"/>
    <dgm:cxn modelId="{195F045F-58AF-40CA-BA3D-AAB19FE46038}" type="presOf" srcId="{73811B95-720F-4222-B72D-C6B4655E3ECA}" destId="{F1045B04-19F1-442A-8066-5839464E2EBB}" srcOrd="0" destOrd="0" presId="urn:microsoft.com/office/officeart/2009/3/layout/IncreasingArrowsProcess"/>
    <dgm:cxn modelId="{B4C19460-1B8E-43BC-8900-20039DF2ACFB}" srcId="{E0F6B4CA-E34F-498F-9572-7B0FE2FD23B3}" destId="{89689CCD-6926-4400-841C-811C42D9C39D}" srcOrd="1" destOrd="0" parTransId="{0F112A09-A36E-41D4-A760-CD6CD9CAA8C5}" sibTransId="{2D13CF0C-1332-491B-97F8-3D4D916757DE}"/>
    <dgm:cxn modelId="{E38BB560-F01B-4FD6-8E1E-304AC1F8D581}" type="presOf" srcId="{D15DC935-B23D-4765-8E76-ABAC3DDF4328}" destId="{C23DA202-9A49-4FEB-9653-9C81126934F9}" srcOrd="0" destOrd="1" presId="urn:microsoft.com/office/officeart/2009/3/layout/IncreasingArrowsProcess"/>
    <dgm:cxn modelId="{E1F61364-6E22-49DC-B07C-00D7BA8E7EC0}" srcId="{89689CCD-6926-4400-841C-811C42D9C39D}" destId="{6C48B7AD-11FA-4C97-911D-E8EF54376D5D}" srcOrd="0" destOrd="0" parTransId="{CCB2EA6C-4354-4AE9-BFCC-D0A80F2DD4D0}" sibTransId="{B27123C2-F550-46E7-86CC-3DA452238EC1}"/>
    <dgm:cxn modelId="{DFA7174A-4C61-4586-9F40-3D1ECD325CEC}" srcId="{6A2757DD-9AAC-474B-903C-98D677D98A19}" destId="{D8356D4C-A8A4-4DE3-9B30-2FB79990FB7C}" srcOrd="0" destOrd="0" parTransId="{54B78DDC-039F-49BA-AAF1-0679D9B9B2B0}" sibTransId="{AA684C3D-C2C7-423B-B0FA-6C86101150C9}"/>
    <dgm:cxn modelId="{97B4574E-2A4E-4180-BF42-9D2B57366BDC}" srcId="{E0F6B4CA-E34F-498F-9572-7B0FE2FD23B3}" destId="{73811B95-720F-4222-B72D-C6B4655E3ECA}" srcOrd="3" destOrd="0" parTransId="{28A9F250-F058-47EA-9A90-2800A0D04DDF}" sibTransId="{D2FA273B-EC6D-40FE-A3C3-45B8DCEDF38A}"/>
    <dgm:cxn modelId="{2F9A8159-4D13-4BC6-996A-2936866574B4}" type="presOf" srcId="{3868EF2E-82E5-4F28-B02D-E2C2AB4DCF2C}" destId="{A1DF0569-BCCF-41BF-AF68-CE291BA5CE22}" srcOrd="0" destOrd="0" presId="urn:microsoft.com/office/officeart/2009/3/layout/IncreasingArrowsProcess"/>
    <dgm:cxn modelId="{EFCD39B3-CECD-4A17-8300-0C3C6FE524C2}" srcId="{89689CCD-6926-4400-841C-811C42D9C39D}" destId="{D15DC935-B23D-4765-8E76-ABAC3DDF4328}" srcOrd="1" destOrd="0" parTransId="{EFB411B8-49E1-4E25-BFD3-65D89C15D119}" sibTransId="{D5F61438-91DB-487F-954A-29CF52C55F0F}"/>
    <dgm:cxn modelId="{8A4B69BB-D448-4528-9D44-1236970AF481}" type="presOf" srcId="{89689CCD-6926-4400-841C-811C42D9C39D}" destId="{A357A251-C0F5-4E25-879C-9B639D72BBFF}" srcOrd="0" destOrd="0" presId="urn:microsoft.com/office/officeart/2009/3/layout/IncreasingArrowsProcess"/>
    <dgm:cxn modelId="{D3C13ECD-008C-44DB-A879-D27C2CF81BAB}" srcId="{E0F6B4CA-E34F-498F-9572-7B0FE2FD23B3}" destId="{6A2757DD-9AAC-474B-903C-98D677D98A19}" srcOrd="0" destOrd="0" parTransId="{6EFEEF8D-AE68-4E7C-8181-A308A0FB8E89}" sibTransId="{D8B4E73E-15BD-4367-973B-7C1688E1534C}"/>
    <dgm:cxn modelId="{234520CE-7DA0-4770-875F-E84767909D1B}" type="presOf" srcId="{D8356D4C-A8A4-4DE3-9B30-2FB79990FB7C}" destId="{56AD48FA-3E09-46AC-9B5F-B628347ECBD4}" srcOrd="0" destOrd="0" presId="urn:microsoft.com/office/officeart/2009/3/layout/IncreasingArrowsProcess"/>
    <dgm:cxn modelId="{452BD6FA-34FC-42EB-9653-200605486E63}" type="presOf" srcId="{E0F6B4CA-E34F-498F-9572-7B0FE2FD23B3}" destId="{38C30F95-4B5F-4EB8-9A43-6722758AF100}" srcOrd="0" destOrd="0" presId="urn:microsoft.com/office/officeart/2009/3/layout/IncreasingArrowsProcess"/>
    <dgm:cxn modelId="{A87ED340-580F-4FD0-92FC-6E95B69CA874}" type="presParOf" srcId="{38C30F95-4B5F-4EB8-9A43-6722758AF100}" destId="{9F196BC7-B2D5-494F-8225-4D5F96013FF5}" srcOrd="0" destOrd="0" presId="urn:microsoft.com/office/officeart/2009/3/layout/IncreasingArrowsProcess"/>
    <dgm:cxn modelId="{56F2A9FF-D41C-48A5-AA65-D8AFB745C676}" type="presParOf" srcId="{38C30F95-4B5F-4EB8-9A43-6722758AF100}" destId="{56AD48FA-3E09-46AC-9B5F-B628347ECBD4}" srcOrd="1" destOrd="0" presId="urn:microsoft.com/office/officeart/2009/3/layout/IncreasingArrowsProcess"/>
    <dgm:cxn modelId="{D7C56EDD-32BF-437C-9D68-F95A6757015C}" type="presParOf" srcId="{38C30F95-4B5F-4EB8-9A43-6722758AF100}" destId="{A357A251-C0F5-4E25-879C-9B639D72BBFF}" srcOrd="2" destOrd="0" presId="urn:microsoft.com/office/officeart/2009/3/layout/IncreasingArrowsProcess"/>
    <dgm:cxn modelId="{3A10D738-484A-45C9-842E-6EA8F5DF9D75}" type="presParOf" srcId="{38C30F95-4B5F-4EB8-9A43-6722758AF100}" destId="{C23DA202-9A49-4FEB-9653-9C81126934F9}" srcOrd="3" destOrd="0" presId="urn:microsoft.com/office/officeart/2009/3/layout/IncreasingArrowsProcess"/>
    <dgm:cxn modelId="{E99DCB18-BA4A-4428-902B-EE5FF2DF24EC}" type="presParOf" srcId="{38C30F95-4B5F-4EB8-9A43-6722758AF100}" destId="{BF900042-883F-4575-ADA6-066614484665}" srcOrd="4" destOrd="0" presId="urn:microsoft.com/office/officeart/2009/3/layout/IncreasingArrowsProcess"/>
    <dgm:cxn modelId="{4555815A-56D4-403C-BCE6-EF604DA65813}" type="presParOf" srcId="{38C30F95-4B5F-4EB8-9A43-6722758AF100}" destId="{A1DF0569-BCCF-41BF-AF68-CE291BA5CE22}" srcOrd="5" destOrd="0" presId="urn:microsoft.com/office/officeart/2009/3/layout/IncreasingArrowsProcess"/>
    <dgm:cxn modelId="{D460B1AD-3218-48DB-86B6-9A131E981954}" type="presParOf" srcId="{38C30F95-4B5F-4EB8-9A43-6722758AF100}" destId="{F1045B04-19F1-442A-8066-5839464E2EBB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AF21-AAF6-4FCE-89E1-05774832147D}">
      <dsp:nvSpPr>
        <dsp:cNvPr id="0" name=""/>
        <dsp:cNvSpPr/>
      </dsp:nvSpPr>
      <dsp:spPr>
        <a:xfrm>
          <a:off x="1768260" y="-71937"/>
          <a:ext cx="1533273" cy="742543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Respect de la dignité, intégrité, vie privée, intimité, sécurité </a:t>
          </a:r>
        </a:p>
      </dsp:txBody>
      <dsp:txXfrm>
        <a:off x="1804508" y="-35689"/>
        <a:ext cx="1460777" cy="670047"/>
      </dsp:txXfrm>
    </dsp:sp>
    <dsp:sp modelId="{7DE03FA4-50B3-48D7-B375-994AF0133D2D}">
      <dsp:nvSpPr>
        <dsp:cNvPr id="0" name=""/>
        <dsp:cNvSpPr/>
      </dsp:nvSpPr>
      <dsp:spPr>
        <a:xfrm>
          <a:off x="776030" y="286684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2529969" y="193661"/>
              </a:moveTo>
              <a:arcTo wR="1733724" hR="1733724" stAng="17840394" swAng="979850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CB902-7F2E-41BC-BEE6-BAB6ADC835A1}">
      <dsp:nvSpPr>
        <dsp:cNvPr id="0" name=""/>
        <dsp:cNvSpPr/>
      </dsp:nvSpPr>
      <dsp:spPr>
        <a:xfrm>
          <a:off x="3346563" y="769846"/>
          <a:ext cx="1309552" cy="707195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Libre choix des prestations offertes</a:t>
          </a:r>
        </a:p>
      </dsp:txBody>
      <dsp:txXfrm>
        <a:off x="3381085" y="804368"/>
        <a:ext cx="1240508" cy="638151"/>
      </dsp:txXfrm>
    </dsp:sp>
    <dsp:sp modelId="{42F9EDFB-A875-4DFC-8185-813BEBE59B1E}">
      <dsp:nvSpPr>
        <dsp:cNvPr id="0" name=""/>
        <dsp:cNvSpPr/>
      </dsp:nvSpPr>
      <dsp:spPr>
        <a:xfrm>
          <a:off x="801616" y="325170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68728" y="1157039"/>
              </a:moveTo>
              <a:arcTo wR="1733724" hR="1733724" stAng="20434298" swAng="1070181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064A-141D-4879-BBA7-DB896FA46BB9}">
      <dsp:nvSpPr>
        <dsp:cNvPr id="0" name=""/>
        <dsp:cNvSpPr/>
      </dsp:nvSpPr>
      <dsp:spPr>
        <a:xfrm>
          <a:off x="3490062" y="2016210"/>
          <a:ext cx="1470184" cy="805277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Accompagnement individualisé adapté</a:t>
          </a:r>
        </a:p>
      </dsp:txBody>
      <dsp:txXfrm>
        <a:off x="3529372" y="2055520"/>
        <a:ext cx="1391564" cy="726657"/>
      </dsp:txXfrm>
    </dsp:sp>
    <dsp:sp modelId="{269819DD-3289-42E7-9506-66457FEB6EAA}">
      <dsp:nvSpPr>
        <dsp:cNvPr id="0" name=""/>
        <dsp:cNvSpPr/>
      </dsp:nvSpPr>
      <dsp:spPr>
        <a:xfrm>
          <a:off x="759025" y="387987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18419" y="2436963"/>
              </a:moveTo>
              <a:arcTo wR="1733724" hR="1733724" stAng="1435810" swAng="737295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AB9CF-1C42-421C-AF62-2206A25D9FBC}">
      <dsp:nvSpPr>
        <dsp:cNvPr id="0" name=""/>
        <dsp:cNvSpPr/>
      </dsp:nvSpPr>
      <dsp:spPr>
        <a:xfrm>
          <a:off x="2936391" y="3149161"/>
          <a:ext cx="1104891" cy="713906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Confidentialité des informations </a:t>
          </a:r>
        </a:p>
      </dsp:txBody>
      <dsp:txXfrm>
        <a:off x="2971241" y="3184011"/>
        <a:ext cx="1035191" cy="644206"/>
      </dsp:txXfrm>
    </dsp:sp>
    <dsp:sp modelId="{4AA4C0BB-CF54-440E-AC65-7B90C7635E93}">
      <dsp:nvSpPr>
        <dsp:cNvPr id="0" name=""/>
        <dsp:cNvSpPr/>
      </dsp:nvSpPr>
      <dsp:spPr>
        <a:xfrm>
          <a:off x="754201" y="333035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2176111" y="3410059"/>
              </a:moveTo>
              <a:arcTo wR="1733724" hR="1733724" stAng="4512997" swAng="1229204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13085-468E-4634-B79D-78978629C1D5}">
      <dsp:nvSpPr>
        <dsp:cNvPr id="0" name=""/>
        <dsp:cNvSpPr/>
      </dsp:nvSpPr>
      <dsp:spPr>
        <a:xfrm>
          <a:off x="1084458" y="3210989"/>
          <a:ext cx="1224916" cy="768202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Accès à toute information relative à sa prise en charge </a:t>
          </a:r>
        </a:p>
      </dsp:txBody>
      <dsp:txXfrm>
        <a:off x="1121959" y="3248490"/>
        <a:ext cx="1149914" cy="693200"/>
      </dsp:txXfrm>
    </dsp:sp>
    <dsp:sp modelId="{54362DAC-D4C7-407C-9947-1EDE395802FC}">
      <dsp:nvSpPr>
        <dsp:cNvPr id="0" name=""/>
        <dsp:cNvSpPr/>
      </dsp:nvSpPr>
      <dsp:spPr>
        <a:xfrm>
          <a:off x="871901" y="448290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335913" y="2759359"/>
              </a:moveTo>
              <a:arcTo wR="1733724" hR="1733724" stAng="8623854" swAng="807494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A853E-52AC-4934-9D49-FDE3D8E72A55}">
      <dsp:nvSpPr>
        <dsp:cNvPr id="0" name=""/>
        <dsp:cNvSpPr/>
      </dsp:nvSpPr>
      <dsp:spPr>
        <a:xfrm>
          <a:off x="202302" y="1987357"/>
          <a:ext cx="1284676" cy="862984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Information sur ses droits fondamentaux et de recours </a:t>
          </a:r>
        </a:p>
      </dsp:txBody>
      <dsp:txXfrm>
        <a:off x="244429" y="2029484"/>
        <a:ext cx="1200422" cy="778730"/>
      </dsp:txXfrm>
    </dsp:sp>
    <dsp:sp modelId="{A006F989-CD7D-4FBA-B71F-71BDC659B940}">
      <dsp:nvSpPr>
        <dsp:cNvPr id="0" name=""/>
        <dsp:cNvSpPr/>
      </dsp:nvSpPr>
      <dsp:spPr>
        <a:xfrm>
          <a:off x="801655" y="233246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74" y="1749763"/>
              </a:moveTo>
              <a:arcTo wR="1733724" hR="1733724" stAng="10768197" swAng="847090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9629-5504-499C-9E23-7E090CBB06D5}">
      <dsp:nvSpPr>
        <dsp:cNvPr id="0" name=""/>
        <dsp:cNvSpPr/>
      </dsp:nvSpPr>
      <dsp:spPr>
        <a:xfrm>
          <a:off x="259363" y="768073"/>
          <a:ext cx="1515438" cy="787351"/>
        </a:xfrm>
        <a:prstGeom prst="roundRect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Participation à la construction du projet d’accompagnement</a:t>
          </a:r>
        </a:p>
      </dsp:txBody>
      <dsp:txXfrm>
        <a:off x="297798" y="806508"/>
        <a:ext cx="1438568" cy="710481"/>
      </dsp:txXfrm>
    </dsp:sp>
    <dsp:sp modelId="{0DA26785-151A-4E26-9E98-A339BAB01576}">
      <dsp:nvSpPr>
        <dsp:cNvPr id="0" name=""/>
        <dsp:cNvSpPr/>
      </dsp:nvSpPr>
      <dsp:spPr>
        <a:xfrm>
          <a:off x="751929" y="322656"/>
          <a:ext cx="3467449" cy="3467449"/>
        </a:xfrm>
        <a:custGeom>
          <a:avLst/>
          <a:gdLst/>
          <a:ahLst/>
          <a:cxnLst/>
          <a:rect l="0" t="0" r="0" b="0"/>
          <a:pathLst>
            <a:path>
              <a:moveTo>
                <a:pt x="577463" y="441880"/>
              </a:moveTo>
              <a:arcTo wR="1733724" hR="1733724" stAng="13690198" swAng="1032727"/>
            </a:path>
          </a:pathLst>
        </a:custGeom>
        <a:noFill/>
        <a:ln w="6350" cap="flat" cmpd="sng" algn="ctr">
          <a:solidFill>
            <a:srgbClr val="8F1F5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3D30B-BAFE-4F65-BDBB-1C427C613E72}">
      <dsp:nvSpPr>
        <dsp:cNvPr id="0" name=""/>
        <dsp:cNvSpPr/>
      </dsp:nvSpPr>
      <dsp:spPr>
        <a:xfrm>
          <a:off x="3431588" y="1447517"/>
          <a:ext cx="1674925" cy="1712813"/>
        </a:xfrm>
        <a:prstGeom prst="ellipse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OUTILS DE LA LOI 2002-2</a:t>
          </a:r>
        </a:p>
      </dsp:txBody>
      <dsp:txXfrm>
        <a:off x="3676875" y="1698353"/>
        <a:ext cx="1184351" cy="1211141"/>
      </dsp:txXfrm>
    </dsp:sp>
    <dsp:sp modelId="{7C515938-D3DF-4989-AA63-5547A30A357B}">
      <dsp:nvSpPr>
        <dsp:cNvPr id="0" name=""/>
        <dsp:cNvSpPr/>
      </dsp:nvSpPr>
      <dsp:spPr>
        <a:xfrm rot="16465564">
          <a:off x="4167982" y="1257514"/>
          <a:ext cx="362258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25407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39382" y="1277928"/>
        <a:ext cx="0" cy="0"/>
      </dsp:txXfrm>
    </dsp:sp>
    <dsp:sp modelId="{9579990C-3729-48FB-BC37-35B200BB5625}">
      <dsp:nvSpPr>
        <dsp:cNvPr id="0" name=""/>
        <dsp:cNvSpPr/>
      </dsp:nvSpPr>
      <dsp:spPr>
        <a:xfrm>
          <a:off x="3683438" y="-78503"/>
          <a:ext cx="1449583" cy="1168648"/>
        </a:xfrm>
        <a:prstGeom prst="ellipse">
          <a:avLst/>
        </a:prstGeom>
        <a:solidFill>
          <a:srgbClr val="93338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Contrat de séjour</a:t>
          </a:r>
        </a:p>
      </dsp:txBody>
      <dsp:txXfrm>
        <a:off x="3895725" y="92642"/>
        <a:ext cx="1025009" cy="826358"/>
      </dsp:txXfrm>
    </dsp:sp>
    <dsp:sp modelId="{5EAA0F83-3702-4015-92A7-58C78F72B888}">
      <dsp:nvSpPr>
        <dsp:cNvPr id="0" name=""/>
        <dsp:cNvSpPr/>
      </dsp:nvSpPr>
      <dsp:spPr>
        <a:xfrm rot="19359756">
          <a:off x="4860439" y="1543344"/>
          <a:ext cx="779644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913089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22943" y="1551754"/>
        <a:ext cx="0" cy="0"/>
      </dsp:txXfrm>
    </dsp:sp>
    <dsp:sp modelId="{FF6EAF7E-8A0D-4D7D-B653-5C3A3A1B4035}">
      <dsp:nvSpPr>
        <dsp:cNvPr id="0" name=""/>
        <dsp:cNvSpPr/>
      </dsp:nvSpPr>
      <dsp:spPr>
        <a:xfrm>
          <a:off x="5388400" y="193105"/>
          <a:ext cx="1493495" cy="1374614"/>
        </a:xfrm>
        <a:prstGeom prst="ellipse">
          <a:avLst/>
        </a:prstGeom>
        <a:solidFill>
          <a:srgbClr val="8F1F51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Règlement de fonctionnement</a:t>
          </a:r>
        </a:p>
      </dsp:txBody>
      <dsp:txXfrm>
        <a:off x="5607117" y="394413"/>
        <a:ext cx="1056061" cy="971998"/>
      </dsp:txXfrm>
    </dsp:sp>
    <dsp:sp modelId="{1F17EA97-6912-4ADC-A43E-6276791062F2}">
      <dsp:nvSpPr>
        <dsp:cNvPr id="0" name=""/>
        <dsp:cNvSpPr/>
      </dsp:nvSpPr>
      <dsp:spPr>
        <a:xfrm rot="149270">
          <a:off x="5105578" y="2336476"/>
          <a:ext cx="381651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79864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87286" y="2338614"/>
        <a:ext cx="0" cy="0"/>
      </dsp:txXfrm>
    </dsp:sp>
    <dsp:sp modelId="{69257A9C-304C-4154-B3F8-EF8F4FC67E54}">
      <dsp:nvSpPr>
        <dsp:cNvPr id="0" name=""/>
        <dsp:cNvSpPr/>
      </dsp:nvSpPr>
      <dsp:spPr>
        <a:xfrm>
          <a:off x="5486159" y="1753628"/>
          <a:ext cx="1450009" cy="1269354"/>
        </a:xfrm>
        <a:prstGeom prst="ellipse">
          <a:avLst/>
        </a:prstGeom>
        <a:solidFill>
          <a:srgbClr val="8F1F5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Personne qualifiée</a:t>
          </a:r>
        </a:p>
      </dsp:txBody>
      <dsp:txXfrm>
        <a:off x="5698508" y="1939521"/>
        <a:ext cx="1025311" cy="897568"/>
      </dsp:txXfrm>
    </dsp:sp>
    <dsp:sp modelId="{205D5B34-0967-400F-8811-A9C7BAA1AAA5}">
      <dsp:nvSpPr>
        <dsp:cNvPr id="0" name=""/>
        <dsp:cNvSpPr/>
      </dsp:nvSpPr>
      <dsp:spPr>
        <a:xfrm rot="2551907">
          <a:off x="4773580" y="3169111"/>
          <a:ext cx="903558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1057604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23983" y="3149280"/>
        <a:ext cx="0" cy="0"/>
      </dsp:txXfrm>
    </dsp:sp>
    <dsp:sp modelId="{34A06EB2-F052-494C-8DE9-D1337C13A605}">
      <dsp:nvSpPr>
        <dsp:cNvPr id="0" name=""/>
        <dsp:cNvSpPr/>
      </dsp:nvSpPr>
      <dsp:spPr>
        <a:xfrm>
          <a:off x="5412624" y="3282102"/>
          <a:ext cx="1163734" cy="120931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Livret d’accueil</a:t>
          </a:r>
        </a:p>
      </dsp:txBody>
      <dsp:txXfrm>
        <a:off x="5583049" y="3459203"/>
        <a:ext cx="822884" cy="855117"/>
      </dsp:txXfrm>
    </dsp:sp>
    <dsp:sp modelId="{4FAA1B4A-E266-4613-AC47-613B5A637BDA}">
      <dsp:nvSpPr>
        <dsp:cNvPr id="0" name=""/>
        <dsp:cNvSpPr/>
      </dsp:nvSpPr>
      <dsp:spPr>
        <a:xfrm rot="5039745">
          <a:off x="4225755" y="3290895"/>
          <a:ext cx="296750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349088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80731" y="3294827"/>
        <a:ext cx="0" cy="0"/>
      </dsp:txXfrm>
    </dsp:sp>
    <dsp:sp modelId="{B82FF051-F064-4E8B-8EB4-0AA404994BDF}">
      <dsp:nvSpPr>
        <dsp:cNvPr id="0" name=""/>
        <dsp:cNvSpPr/>
      </dsp:nvSpPr>
      <dsp:spPr>
        <a:xfrm>
          <a:off x="3749351" y="3446794"/>
          <a:ext cx="1427783" cy="140687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Charte des droits et libertés</a:t>
          </a:r>
        </a:p>
      </dsp:txBody>
      <dsp:txXfrm>
        <a:off x="3958445" y="3652825"/>
        <a:ext cx="1009595" cy="994808"/>
      </dsp:txXfrm>
    </dsp:sp>
    <dsp:sp modelId="{407BB521-43C6-43BC-BB8B-B24BA1B305CE}">
      <dsp:nvSpPr>
        <dsp:cNvPr id="0" name=""/>
        <dsp:cNvSpPr/>
      </dsp:nvSpPr>
      <dsp:spPr>
        <a:xfrm rot="8205133">
          <a:off x="3298415" y="3012050"/>
          <a:ext cx="409936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81428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517869" y="3024578"/>
        <a:ext cx="0" cy="0"/>
      </dsp:txXfrm>
    </dsp:sp>
    <dsp:sp modelId="{99E52CDF-E72F-4530-8089-1D24B800A500}">
      <dsp:nvSpPr>
        <dsp:cNvPr id="0" name=""/>
        <dsp:cNvSpPr/>
      </dsp:nvSpPr>
      <dsp:spPr>
        <a:xfrm>
          <a:off x="1898182" y="2970721"/>
          <a:ext cx="1740536" cy="1489434"/>
        </a:xfrm>
        <a:prstGeom prst="ellipse">
          <a:avLst/>
        </a:prstGeom>
        <a:solidFill>
          <a:srgbClr val="FF993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Conseil de vie sociale ou tout autre forme de participation</a:t>
          </a:r>
        </a:p>
      </dsp:txBody>
      <dsp:txXfrm>
        <a:off x="2153078" y="3188844"/>
        <a:ext cx="1230744" cy="1053188"/>
      </dsp:txXfrm>
    </dsp:sp>
    <dsp:sp modelId="{F88F73A3-CC2F-4EC7-9868-D0E1F0E77B8D}">
      <dsp:nvSpPr>
        <dsp:cNvPr id="0" name=""/>
        <dsp:cNvSpPr/>
      </dsp:nvSpPr>
      <dsp:spPr>
        <a:xfrm rot="10888187">
          <a:off x="3088888" y="2265959"/>
          <a:ext cx="343019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03223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268749" y="2286835"/>
        <a:ext cx="0" cy="0"/>
      </dsp:txXfrm>
    </dsp:sp>
    <dsp:sp modelId="{A8069D18-72D8-4F66-A56A-FFFAB399F555}">
      <dsp:nvSpPr>
        <dsp:cNvPr id="0" name=""/>
        <dsp:cNvSpPr/>
      </dsp:nvSpPr>
      <dsp:spPr>
        <a:xfrm>
          <a:off x="1525514" y="1607869"/>
          <a:ext cx="1563808" cy="1291445"/>
        </a:xfrm>
        <a:prstGeom prst="ellipse">
          <a:avLst/>
        </a:prstGeom>
        <a:solidFill>
          <a:srgbClr val="CD73A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Projet personnalisé</a:t>
          </a:r>
        </a:p>
      </dsp:txBody>
      <dsp:txXfrm>
        <a:off x="1754528" y="1796997"/>
        <a:ext cx="1105780" cy="913189"/>
      </dsp:txXfrm>
    </dsp:sp>
    <dsp:sp modelId="{2B3E395A-51C0-4E3F-8AF5-83C74DFD161A}">
      <dsp:nvSpPr>
        <dsp:cNvPr id="0" name=""/>
        <dsp:cNvSpPr/>
      </dsp:nvSpPr>
      <dsp:spPr>
        <a:xfrm rot="13505496">
          <a:off x="3371652" y="1567732"/>
          <a:ext cx="351205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230"/>
              </a:moveTo>
              <a:lnTo>
                <a:pt x="412717" y="12230"/>
              </a:lnTo>
            </a:path>
          </a:pathLst>
        </a:custGeom>
        <a:noFill/>
        <a:ln w="12700" cap="flat" cmpd="sng" algn="ctr">
          <a:solidFill>
            <a:srgbClr val="8F1F5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547235" y="1592234"/>
        <a:ext cx="0" cy="0"/>
      </dsp:txXfrm>
    </dsp:sp>
    <dsp:sp modelId="{62E6A451-11F6-4A52-B293-F21131B14244}">
      <dsp:nvSpPr>
        <dsp:cNvPr id="0" name=""/>
        <dsp:cNvSpPr/>
      </dsp:nvSpPr>
      <dsp:spPr>
        <a:xfrm>
          <a:off x="2194557" y="186990"/>
          <a:ext cx="1425304" cy="1501461"/>
        </a:xfrm>
        <a:prstGeom prst="ellipse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Projet d’établissement</a:t>
          </a:r>
        </a:p>
      </dsp:txBody>
      <dsp:txXfrm>
        <a:off x="2403288" y="406874"/>
        <a:ext cx="1007842" cy="1061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95DFC-56C0-460F-BB1D-6B6E42AE5C8C}">
      <dsp:nvSpPr>
        <dsp:cNvPr id="0" name=""/>
        <dsp:cNvSpPr/>
      </dsp:nvSpPr>
      <dsp:spPr>
        <a:xfrm>
          <a:off x="2412641" y="93746"/>
          <a:ext cx="5464044" cy="5715527"/>
        </a:xfrm>
        <a:prstGeom prst="circularArrow">
          <a:avLst>
            <a:gd name="adj1" fmla="val 5544"/>
            <a:gd name="adj2" fmla="val 330680"/>
            <a:gd name="adj3" fmla="val 14051893"/>
            <a:gd name="adj4" fmla="val 17220202"/>
            <a:gd name="adj5" fmla="val 5757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88972-EC43-468E-BD55-C2D9B46C3056}">
      <dsp:nvSpPr>
        <dsp:cNvPr id="0" name=""/>
        <dsp:cNvSpPr/>
      </dsp:nvSpPr>
      <dsp:spPr>
        <a:xfrm>
          <a:off x="3946255" y="-35724"/>
          <a:ext cx="2396816" cy="1507201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Informer les professionnels, les personnes accompagnées et leurs proches et les partenaires </a:t>
          </a:r>
          <a:endParaRPr lang="fr-FR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19830" y="37851"/>
        <a:ext cx="2249666" cy="1360051"/>
      </dsp:txXfrm>
    </dsp:sp>
    <dsp:sp modelId="{433CB055-1051-499D-B041-41ADBF245265}">
      <dsp:nvSpPr>
        <dsp:cNvPr id="0" name=""/>
        <dsp:cNvSpPr/>
      </dsp:nvSpPr>
      <dsp:spPr>
        <a:xfrm>
          <a:off x="5915794" y="4412259"/>
          <a:ext cx="2716216" cy="1358108"/>
        </a:xfrm>
        <a:prstGeom prst="round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Préparer les outils qui alimenteront le projet d’établissement</a:t>
          </a:r>
          <a:endParaRPr lang="fr-FR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82091" y="4478556"/>
        <a:ext cx="2583622" cy="1225514"/>
      </dsp:txXfrm>
    </dsp:sp>
    <dsp:sp modelId="{DC643DF2-EB28-49A0-BE6B-FE80E49E6410}">
      <dsp:nvSpPr>
        <dsp:cNvPr id="0" name=""/>
        <dsp:cNvSpPr/>
      </dsp:nvSpPr>
      <dsp:spPr>
        <a:xfrm>
          <a:off x="6717003" y="1856721"/>
          <a:ext cx="2716216" cy="1358108"/>
        </a:xfrm>
        <a:prstGeom prst="round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 les membres du comité de pilotage</a:t>
          </a:r>
          <a:endParaRPr lang="fr-FR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83300" y="1923018"/>
        <a:ext cx="2583622" cy="1225514"/>
      </dsp:txXfrm>
    </dsp:sp>
    <dsp:sp modelId="{A4680931-996E-4508-839C-C5E466D026FB}">
      <dsp:nvSpPr>
        <dsp:cNvPr id="0" name=""/>
        <dsp:cNvSpPr/>
      </dsp:nvSpPr>
      <dsp:spPr>
        <a:xfrm>
          <a:off x="2031412" y="4412252"/>
          <a:ext cx="2716216" cy="1358108"/>
        </a:xfrm>
        <a:prstGeom prst="round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Fixer un calendrier réaliste, bloquer les dates et identifier </a:t>
          </a:r>
          <a:endParaRPr lang="fr-FR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97709" y="4478549"/>
        <a:ext cx="2583622" cy="1225514"/>
      </dsp:txXfrm>
    </dsp:sp>
    <dsp:sp modelId="{7BA20744-A93A-4044-A807-241EDAC8FDBE}">
      <dsp:nvSpPr>
        <dsp:cNvPr id="0" name=""/>
        <dsp:cNvSpPr/>
      </dsp:nvSpPr>
      <dsp:spPr>
        <a:xfrm>
          <a:off x="1014208" y="1739297"/>
          <a:ext cx="2716216" cy="1358108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Définir les axes, thématiques  prioritaires</a:t>
          </a:r>
        </a:p>
      </dsp:txBody>
      <dsp:txXfrm>
        <a:off x="1080505" y="1805594"/>
        <a:ext cx="2583622" cy="1225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A793F-989E-4406-8BAA-09E03296D3FF}">
      <dsp:nvSpPr>
        <dsp:cNvPr id="0" name=""/>
        <dsp:cNvSpPr/>
      </dsp:nvSpPr>
      <dsp:spPr>
        <a:xfrm rot="16200000">
          <a:off x="415032" y="-283894"/>
          <a:ext cx="1333197" cy="182425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none" kern="1200" dirty="0"/>
            <a:t>Forces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0" u="none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0" u="none" kern="1200" dirty="0"/>
        </a:p>
      </dsp:txBody>
      <dsp:txXfrm rot="5400000">
        <a:off x="169505" y="-38366"/>
        <a:ext cx="1824251" cy="999897"/>
      </dsp:txXfrm>
    </dsp:sp>
    <dsp:sp modelId="{A1FA02DC-1657-4F80-A0B1-0A787A6AC776}">
      <dsp:nvSpPr>
        <dsp:cNvPr id="0" name=""/>
        <dsp:cNvSpPr/>
      </dsp:nvSpPr>
      <dsp:spPr>
        <a:xfrm>
          <a:off x="1940260" y="-43484"/>
          <a:ext cx="1522158" cy="138282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0" u="none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0" u="none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Faiblesses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1940260" y="-43484"/>
        <a:ext cx="1522158" cy="1037119"/>
      </dsp:txXfrm>
    </dsp:sp>
    <dsp:sp modelId="{BC6CEBC4-1CF5-4D93-AB82-27D4618BAEC8}">
      <dsp:nvSpPr>
        <dsp:cNvPr id="0" name=""/>
        <dsp:cNvSpPr/>
      </dsp:nvSpPr>
      <dsp:spPr>
        <a:xfrm rot="10800000">
          <a:off x="165548" y="1169563"/>
          <a:ext cx="1748886" cy="115196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Menaces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 rot="10800000">
        <a:off x="165548" y="1457554"/>
        <a:ext cx="1748886" cy="863974"/>
      </dsp:txXfrm>
    </dsp:sp>
    <dsp:sp modelId="{15628FF5-877A-4FF2-8C0E-F9E15964852C}">
      <dsp:nvSpPr>
        <dsp:cNvPr id="0" name=""/>
        <dsp:cNvSpPr/>
      </dsp:nvSpPr>
      <dsp:spPr>
        <a:xfrm rot="5400000">
          <a:off x="2093524" y="933077"/>
          <a:ext cx="1177686" cy="1578966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Opportunités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 rot="-5400000">
        <a:off x="1892885" y="1428138"/>
        <a:ext cx="1578966" cy="883265"/>
      </dsp:txXfrm>
    </dsp:sp>
    <dsp:sp modelId="{2509140C-35EA-4F93-97BF-2D8D1676ADFB}">
      <dsp:nvSpPr>
        <dsp:cNvPr id="0" name=""/>
        <dsp:cNvSpPr/>
      </dsp:nvSpPr>
      <dsp:spPr>
        <a:xfrm>
          <a:off x="1482520" y="1068519"/>
          <a:ext cx="799736" cy="23902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CHRS</a:t>
          </a:r>
        </a:p>
      </dsp:txBody>
      <dsp:txXfrm>
        <a:off x="1494188" y="1080187"/>
        <a:ext cx="776400" cy="215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9D70E-E84F-433D-9C46-EACA65043CE5}">
      <dsp:nvSpPr>
        <dsp:cNvPr id="0" name=""/>
        <dsp:cNvSpPr/>
      </dsp:nvSpPr>
      <dsp:spPr>
        <a:xfrm>
          <a:off x="755270" y="519424"/>
          <a:ext cx="2760053" cy="9585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7EB67-4F73-400E-B31C-487F14698DF6}">
      <dsp:nvSpPr>
        <dsp:cNvPr id="0" name=""/>
        <dsp:cNvSpPr/>
      </dsp:nvSpPr>
      <dsp:spPr>
        <a:xfrm>
          <a:off x="1872129" y="2866540"/>
          <a:ext cx="534894" cy="3423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2C52B-D071-462E-BDB1-E9C07CCEECE7}">
      <dsp:nvSpPr>
        <dsp:cNvPr id="0" name=""/>
        <dsp:cNvSpPr/>
      </dsp:nvSpPr>
      <dsp:spPr>
        <a:xfrm>
          <a:off x="855830" y="3140405"/>
          <a:ext cx="2567491" cy="64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SWOT</a:t>
          </a:r>
          <a:r>
            <a:rPr lang="fr-FR" sz="1800" kern="1200" dirty="0"/>
            <a:t> </a:t>
          </a:r>
        </a:p>
      </dsp:txBody>
      <dsp:txXfrm>
        <a:off x="855830" y="3140405"/>
        <a:ext cx="2567491" cy="641872"/>
      </dsp:txXfrm>
    </dsp:sp>
    <dsp:sp modelId="{7CF01527-7D2F-4173-9CA7-ABBEFC702304}">
      <dsp:nvSpPr>
        <dsp:cNvPr id="0" name=""/>
        <dsp:cNvSpPr/>
      </dsp:nvSpPr>
      <dsp:spPr>
        <a:xfrm>
          <a:off x="1666384" y="1463511"/>
          <a:ext cx="1079800" cy="10785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Politiques publiques, partenaires etc..</a:t>
          </a:r>
        </a:p>
      </dsp:txBody>
      <dsp:txXfrm>
        <a:off x="1824517" y="1621465"/>
        <a:ext cx="763534" cy="762669"/>
      </dsp:txXfrm>
    </dsp:sp>
    <dsp:sp modelId="{0A312252-FE59-4B9F-B02F-400B1FCFB0A2}">
      <dsp:nvSpPr>
        <dsp:cNvPr id="0" name=""/>
        <dsp:cNvSpPr/>
      </dsp:nvSpPr>
      <dsp:spPr>
        <a:xfrm>
          <a:off x="996426" y="815596"/>
          <a:ext cx="1109531" cy="10022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Outils d’évaluation, projet de territoire, etc..  </a:t>
          </a:r>
        </a:p>
      </dsp:txBody>
      <dsp:txXfrm>
        <a:off x="1158913" y="962374"/>
        <a:ext cx="784557" cy="708709"/>
      </dsp:txXfrm>
    </dsp:sp>
    <dsp:sp modelId="{B0121242-FE38-42CA-AF1B-DB36C1DC97E3}">
      <dsp:nvSpPr>
        <dsp:cNvPr id="0" name=""/>
        <dsp:cNvSpPr/>
      </dsp:nvSpPr>
      <dsp:spPr>
        <a:xfrm>
          <a:off x="2053993" y="596877"/>
          <a:ext cx="962809" cy="962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Données liées à l’activité, public…</a:t>
          </a:r>
        </a:p>
      </dsp:txBody>
      <dsp:txXfrm>
        <a:off x="2194993" y="737877"/>
        <a:ext cx="680809" cy="680809"/>
      </dsp:txXfrm>
    </dsp:sp>
    <dsp:sp modelId="{BCF5135A-635C-4145-A396-45493B0E1E58}">
      <dsp:nvSpPr>
        <dsp:cNvPr id="0" name=""/>
        <dsp:cNvSpPr/>
      </dsp:nvSpPr>
      <dsp:spPr>
        <a:xfrm>
          <a:off x="641872" y="519431"/>
          <a:ext cx="2995407" cy="23963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DA9A6-4F89-4A7F-9B45-EAF269C03306}">
      <dsp:nvSpPr>
        <dsp:cNvPr id="0" name=""/>
        <dsp:cNvSpPr/>
      </dsp:nvSpPr>
      <dsp:spPr>
        <a:xfrm>
          <a:off x="0" y="1574944"/>
          <a:ext cx="10695323" cy="2099926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72DE5-7274-4863-8E90-8390C0F1BA43}">
      <dsp:nvSpPr>
        <dsp:cNvPr id="0" name=""/>
        <dsp:cNvSpPr/>
      </dsp:nvSpPr>
      <dsp:spPr>
        <a:xfrm>
          <a:off x="39297" y="558186"/>
          <a:ext cx="2876499" cy="1212644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Le POLE 2002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rPr>
            <a:t>Émet un AVIS sur la base d’une grille de conformité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39297" y="558186"/>
        <a:ext cx="2876499" cy="1212644"/>
      </dsp:txXfrm>
    </dsp:sp>
    <dsp:sp modelId="{73B2CACE-C78A-497C-ADC0-47DD3CED5C35}">
      <dsp:nvSpPr>
        <dsp:cNvPr id="0" name=""/>
        <dsp:cNvSpPr/>
      </dsp:nvSpPr>
      <dsp:spPr>
        <a:xfrm>
          <a:off x="1138472" y="2226236"/>
          <a:ext cx="524981" cy="5249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69177-FC5B-4DD1-8B6F-4A546F9815EC}">
      <dsp:nvSpPr>
        <dsp:cNvPr id="0" name=""/>
        <dsp:cNvSpPr/>
      </dsp:nvSpPr>
      <dsp:spPr>
        <a:xfrm>
          <a:off x="3159641" y="3181897"/>
          <a:ext cx="2955206" cy="1840732"/>
        </a:xfrm>
        <a:prstGeom prst="rect">
          <a:avLst/>
        </a:prstGeom>
        <a:noFill/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Comité PE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loi 2002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Présente le SWOT, la méthodologie et les fiches actions </a:t>
          </a:r>
        </a:p>
      </dsp:txBody>
      <dsp:txXfrm>
        <a:off x="3159641" y="3181897"/>
        <a:ext cx="2955206" cy="1840732"/>
      </dsp:txXfrm>
    </dsp:sp>
    <dsp:sp modelId="{61D9BD26-7FC5-4D82-94C9-EBD6C728858E}">
      <dsp:nvSpPr>
        <dsp:cNvPr id="0" name=""/>
        <dsp:cNvSpPr/>
      </dsp:nvSpPr>
      <dsp:spPr>
        <a:xfrm>
          <a:off x="4340574" y="2279648"/>
          <a:ext cx="524981" cy="52498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4263C-9C30-4AAF-A4CF-A37DE1CA1E42}">
      <dsp:nvSpPr>
        <dsp:cNvPr id="0" name=""/>
        <dsp:cNvSpPr/>
      </dsp:nvSpPr>
      <dsp:spPr>
        <a:xfrm>
          <a:off x="5982188" y="90428"/>
          <a:ext cx="3703146" cy="2095789"/>
        </a:xfrm>
        <a:prstGeom prst="rect">
          <a:avLst/>
        </a:prstGeom>
        <a:noFill/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rPr>
            <a:t>Validation en conseil d’administration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(argumentation à partir des éléments de preuve)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5982188" y="90428"/>
        <a:ext cx="3703146" cy="2095789"/>
      </dsp:txXfrm>
    </dsp:sp>
    <dsp:sp modelId="{1CA94E96-22BB-4BC9-B202-7E9E17E56063}">
      <dsp:nvSpPr>
        <dsp:cNvPr id="0" name=""/>
        <dsp:cNvSpPr/>
      </dsp:nvSpPr>
      <dsp:spPr>
        <a:xfrm>
          <a:off x="7554326" y="2424679"/>
          <a:ext cx="524981" cy="52498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96BC7-B2D5-494F-8225-4D5F96013FF5}">
      <dsp:nvSpPr>
        <dsp:cNvPr id="0" name=""/>
        <dsp:cNvSpPr/>
      </dsp:nvSpPr>
      <dsp:spPr>
        <a:xfrm>
          <a:off x="0" y="1220120"/>
          <a:ext cx="10752173" cy="1565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Lancement</a:t>
          </a:r>
          <a:r>
            <a:rPr lang="fr-FR" sz="1800" kern="1200" dirty="0"/>
            <a:t> </a:t>
          </a:r>
          <a:r>
            <a:rPr lang="fr-FR" sz="1800" b="1" kern="1200" dirty="0"/>
            <a:t>de la démarche</a:t>
          </a:r>
        </a:p>
      </dsp:txBody>
      <dsp:txXfrm>
        <a:off x="0" y="1611459"/>
        <a:ext cx="10360835" cy="782677"/>
      </dsp:txXfrm>
    </dsp:sp>
    <dsp:sp modelId="{56AD48FA-3E09-46AC-9B5F-B628347ECBD4}">
      <dsp:nvSpPr>
        <dsp:cNvPr id="0" name=""/>
        <dsp:cNvSpPr/>
      </dsp:nvSpPr>
      <dsp:spPr>
        <a:xfrm>
          <a:off x="24232" y="2363369"/>
          <a:ext cx="2508835" cy="314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</a:t>
          </a:r>
          <a:r>
            <a:rPr lang="fr-FR" sz="1200" kern="1200" dirty="0"/>
            <a:t>Information des professionnels, personnes accompagnées et partenaires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Préparer les outils pour alimenter la réflexion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Identification du COPIL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Fixation du calendrier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Fixation des priorités évaluatives et du questionnement évaluatif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rgbClr val="901F52"/>
              </a:solidFill>
            </a:rPr>
            <a:t>Durée : 1 mois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dirty="0">
              <a:solidFill>
                <a:srgbClr val="901F52"/>
              </a:solidFill>
            </a:rPr>
            <a:t> AVRIL 2025</a:t>
          </a:r>
          <a:endParaRPr lang="fr-FR" sz="1200" b="0" i="0" kern="1200" dirty="0">
            <a:solidFill>
              <a:srgbClr val="901F52"/>
            </a:solidFill>
          </a:endParaRPr>
        </a:p>
      </dsp:txBody>
      <dsp:txXfrm>
        <a:off x="24232" y="2363369"/>
        <a:ext cx="2508835" cy="3142675"/>
      </dsp:txXfrm>
    </dsp:sp>
    <dsp:sp modelId="{A357A251-C0F5-4E25-879C-9B639D72BBFF}">
      <dsp:nvSpPr>
        <dsp:cNvPr id="0" name=""/>
        <dsp:cNvSpPr/>
      </dsp:nvSpPr>
      <dsp:spPr>
        <a:xfrm>
          <a:off x="2485990" y="1850606"/>
          <a:ext cx="8273797" cy="15653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Groupes de travail</a:t>
          </a:r>
        </a:p>
      </dsp:txBody>
      <dsp:txXfrm>
        <a:off x="2485990" y="2241945"/>
        <a:ext cx="7882459" cy="782677"/>
      </dsp:txXfrm>
    </dsp:sp>
    <dsp:sp modelId="{C23DA202-9A49-4FEB-9653-9C81126934F9}">
      <dsp:nvSpPr>
        <dsp:cNvPr id="0" name=""/>
        <dsp:cNvSpPr/>
      </dsp:nvSpPr>
      <dsp:spPr>
        <a:xfrm>
          <a:off x="2449930" y="3033882"/>
          <a:ext cx="2612852" cy="3396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- 3 ou 4 groupes de travail autour de sujets prioritaires de 2 ou 3 séances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Co-construction avec les personnes accompagnées : groupe d’expression, enquête de satisfaction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rgbClr val="901F52"/>
              </a:solidFill>
            </a:rPr>
            <a:t>Durée : 3 mois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dirty="0">
              <a:solidFill>
                <a:srgbClr val="901F52"/>
              </a:solidFill>
            </a:rPr>
            <a:t>MAI 2025 à JUILLET 2025</a:t>
          </a:r>
        </a:p>
      </dsp:txBody>
      <dsp:txXfrm>
        <a:off x="2449930" y="3033882"/>
        <a:ext cx="2612852" cy="3396739"/>
      </dsp:txXfrm>
    </dsp:sp>
    <dsp:sp modelId="{BF900042-883F-4575-ADA6-066614484665}">
      <dsp:nvSpPr>
        <dsp:cNvPr id="0" name=""/>
        <dsp:cNvSpPr/>
      </dsp:nvSpPr>
      <dsp:spPr>
        <a:xfrm>
          <a:off x="5016328" y="2703873"/>
          <a:ext cx="5735844" cy="925844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48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Rédactionnel</a:t>
          </a:r>
        </a:p>
      </dsp:txBody>
      <dsp:txXfrm>
        <a:off x="5016328" y="2935334"/>
        <a:ext cx="5504383" cy="462922"/>
      </dsp:txXfrm>
    </dsp:sp>
    <dsp:sp modelId="{A1DF0569-BCCF-41BF-AF68-CE291BA5CE22}">
      <dsp:nvSpPr>
        <dsp:cNvPr id="0" name=""/>
        <dsp:cNvSpPr/>
      </dsp:nvSpPr>
      <dsp:spPr>
        <a:xfrm>
          <a:off x="7497935" y="3992750"/>
          <a:ext cx="2478375" cy="2512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- </a:t>
          </a:r>
          <a:r>
            <a:rPr lang="fr-FR" sz="1200" kern="1200" dirty="0"/>
            <a:t>Relecture croisée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Validation du COPIL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-Validation par le Groupe d’expression 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- </a:t>
          </a:r>
          <a:r>
            <a:rPr lang="fr-FR" sz="1200" b="1" kern="1200" dirty="0"/>
            <a:t>Validation par les instances de gouvernance (validation CA Comité Loi 2002-2)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i="0" kern="1200" dirty="0">
              <a:solidFill>
                <a:srgbClr val="901F52"/>
              </a:solidFill>
              <a:latin typeface="+mn-lt"/>
              <a:ea typeface="+mn-ea"/>
              <a:cs typeface="+mn-cs"/>
            </a:rPr>
            <a:t>Janvier – Février 2026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1" kern="1200" dirty="0">
              <a:solidFill>
                <a:srgbClr val="901F52"/>
              </a:solidFill>
              <a:latin typeface="+mn-lt"/>
              <a:ea typeface="+mn-ea"/>
              <a:cs typeface="+mn-cs"/>
            </a:rPr>
            <a:t>Durée 2 mois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7497935" y="3992750"/>
        <a:ext cx="2478375" cy="2512422"/>
      </dsp:txXfrm>
    </dsp:sp>
    <dsp:sp modelId="{F1045B04-19F1-442A-8066-5839464E2EBB}">
      <dsp:nvSpPr>
        <dsp:cNvPr id="0" name=""/>
        <dsp:cNvSpPr/>
      </dsp:nvSpPr>
      <dsp:spPr>
        <a:xfrm>
          <a:off x="7499513" y="3083981"/>
          <a:ext cx="3044881" cy="11960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485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Validation </a:t>
          </a:r>
          <a:r>
            <a:rPr lang="fr-FR" sz="1050" kern="1200" dirty="0"/>
            <a:t>puis </a:t>
          </a:r>
          <a:r>
            <a:rPr lang="fr-FR" sz="1600" b="1" kern="1200" dirty="0"/>
            <a:t>envoi </a:t>
          </a:r>
          <a:r>
            <a:rPr lang="fr-FR" sz="1050" kern="1200" dirty="0"/>
            <a:t>aux </a:t>
          </a:r>
          <a:r>
            <a:rPr lang="fr-FR" sz="1100" kern="1200" dirty="0"/>
            <a:t>autorités de tarification et de contrôle</a:t>
          </a:r>
        </a:p>
      </dsp:txBody>
      <dsp:txXfrm>
        <a:off x="7499513" y="3383003"/>
        <a:ext cx="2745859" cy="59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0BD7-DD22-AD45-85CC-A357ADAF9B9A}" type="datetimeFigureOut">
              <a:rPr lang="fr-FR" smtClean="0"/>
              <a:t>25/04/2025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F5BA-D662-2548-8075-9664A8E4C4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79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7E32D3F-C347-17F3-1BEE-1EBBC344D167}"/>
              </a:ext>
            </a:extLst>
          </p:cNvPr>
          <p:cNvSpPr/>
          <p:nvPr userDrawn="1"/>
        </p:nvSpPr>
        <p:spPr>
          <a:xfrm>
            <a:off x="249382" y="221673"/>
            <a:ext cx="11693237" cy="6271202"/>
          </a:xfrm>
          <a:prstGeom prst="roundRect">
            <a:avLst>
              <a:gd name="adj" fmla="val 2749"/>
            </a:avLst>
          </a:prstGeom>
          <a:solidFill>
            <a:srgbClr val="F9F4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091296-D996-0428-94B8-2F43042285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3" y="1077537"/>
            <a:ext cx="10712246" cy="314125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r-FR" b="1" dirty="0">
                <a:effectLst/>
                <a:latin typeface="Verdana" panose="020B0604030504040204" pitchFamily="34" charset="0"/>
              </a:rPr>
              <a:t>Stratégie de communication </a:t>
            </a:r>
            <a:br>
              <a:rPr lang="fr-FR" b="1" dirty="0">
                <a:effectLst/>
                <a:latin typeface="Verdana" panose="020B0604030504040204" pitchFamily="34" charset="0"/>
              </a:rPr>
            </a:br>
            <a:r>
              <a:rPr lang="fr-FR" b="1" dirty="0">
                <a:effectLst/>
                <a:latin typeface="Verdana" panose="020B0604030504040204" pitchFamily="34" charset="0"/>
              </a:rPr>
              <a:t>d’accompagnement du changement </a:t>
            </a:r>
            <a:br>
              <a:rPr lang="fr-FR" b="1" dirty="0">
                <a:effectLst/>
                <a:latin typeface="Verdana" panose="020B0604030504040204" pitchFamily="34" charset="0"/>
              </a:rPr>
            </a:br>
            <a:r>
              <a:rPr lang="fr-FR" b="1" dirty="0">
                <a:effectLst/>
                <a:latin typeface="Verdana" panose="020B0604030504040204" pitchFamily="34" charset="0"/>
              </a:rPr>
              <a:t>pour le lancement de la réorganisation</a:t>
            </a:r>
            <a:endParaRPr lang="fr-FR" dirty="0">
              <a:effectLst/>
              <a:latin typeface="Verdana" panose="020B060403050404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98FCB8-8072-A776-002C-1C622FFC0C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283" y="4573998"/>
            <a:ext cx="7777317" cy="55910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>
                <a:effectLst/>
                <a:latin typeface="Verdana" panose="020B0604030504040204" pitchFamily="34" charset="0"/>
              </a:rPr>
              <a:t>Réorganisation de l’exploitation 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3ACE0B2-11E2-4724-F8A9-A39802215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7302" y="1035074"/>
            <a:ext cx="4717589" cy="4584073"/>
          </a:xfrm>
          <a:prstGeom prst="rect">
            <a:avLst/>
          </a:prstGeo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B8A0A53-012E-DE64-7A90-FB96D45E53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282" y="5434997"/>
            <a:ext cx="4341391" cy="368300"/>
          </a:xfrm>
        </p:spPr>
        <p:txBody>
          <a:bodyPr anchor="ctr">
            <a:noAutofit/>
          </a:bodyPr>
          <a:lstStyle>
            <a:lvl1pPr marL="0" indent="0">
              <a:buNone/>
              <a:defRPr sz="1400" i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7 mars 2024 – Version 1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2491AE4-6FEA-36D5-6DEB-DD8690587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964" y="5736390"/>
            <a:ext cx="2300752" cy="5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B6FFC8-7768-F2EE-1EEA-5A3B920A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- 04/04/2025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2BD871-E774-65F0-3F06-40C7E1B3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Pôle 2002-2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68C32D-A7F1-E738-BE55-13CF1F7B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470EFF-45E9-EE60-FC6A-B457A4FC44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991" y="2278062"/>
            <a:ext cx="6744017" cy="23018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3600" b="1"/>
            </a:lvl2pPr>
            <a:lvl3pPr marL="914400" indent="0">
              <a:buFontTx/>
              <a:buNone/>
              <a:defRPr sz="3600" b="1"/>
            </a:lvl3pPr>
            <a:lvl4pPr marL="1371600" indent="0">
              <a:buFontTx/>
              <a:buNone/>
              <a:defRPr sz="3600" b="1"/>
            </a:lvl4pPr>
            <a:lvl5pPr marL="1828800" indent="0">
              <a:buFontTx/>
              <a:buNone/>
              <a:defRPr sz="3600" b="1"/>
            </a:lvl5pPr>
          </a:lstStyle>
          <a:p>
            <a:pPr lvl="0"/>
            <a:r>
              <a:rPr lang="fr-FR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7218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62A76-4338-FD0B-364E-826F4DF74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84" y="2363587"/>
            <a:ext cx="9191779" cy="106541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1_ 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522DDA-04E4-0C46-CA99-EC50A04C7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84" y="3597073"/>
            <a:ext cx="9191779" cy="10677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3C0F96B-BE97-36D0-C7DF-278F47430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8972" y="5987851"/>
            <a:ext cx="2300744" cy="50144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3BF2231-3201-8CB0-DC32-93340F85A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302" y="1035074"/>
            <a:ext cx="4717589" cy="458407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9B466-783F-CBEC-AE4A-2E5DCE93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- 04/04/2025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73D55-7FC2-DFC1-E4ED-F3317544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3A6CD1-7D35-B902-25FD-572D7D0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03619-218E-E64C-B634-35481C58E1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75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62A76-4338-FD0B-364E-826F4DF74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284" y="2363587"/>
            <a:ext cx="9191779" cy="106541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1_ Titre de la sous-partie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522DDA-04E4-0C46-CA99-EC50A04C7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84" y="3597073"/>
            <a:ext cx="9191779" cy="10677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3C0F96B-BE97-36D0-C7DF-278F47430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8972" y="5987851"/>
            <a:ext cx="2300744" cy="50144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3BF2231-3201-8CB0-DC32-93340F85A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302" y="1035074"/>
            <a:ext cx="4717589" cy="458407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26FEE-E214-EEA2-3822-F289D452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- 04/04/2025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08F3E1-CE50-E5C4-1C55-6923F582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1DA17-9C3E-70D0-C68A-F462048E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03619-218E-E64C-B634-35481C58E1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9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A8E26-21B0-BD74-6FB6-E06E12F4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F9AAA-3CFF-81EB-A6E0-E50219DD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515600" cy="4897438"/>
          </a:xfrm>
        </p:spPr>
        <p:txBody>
          <a:bodyPr>
            <a:normAutofit/>
          </a:bodyPr>
          <a:lstStyle>
            <a:lvl1pPr marL="273050" indent="-273050">
              <a:buSzPct val="140000"/>
              <a:buFontTx/>
              <a:buBlip>
                <a:blip r:embed="rId2"/>
              </a:buBlip>
              <a:tabLst/>
              <a:defRPr sz="1200" b="1">
                <a:solidFill>
                  <a:schemeClr val="accent2"/>
                </a:solidFill>
              </a:defRPr>
            </a:lvl1pPr>
            <a:lvl2pPr marL="622300" indent="-165100">
              <a:buSzPct val="120000"/>
              <a:buFont typeface="Police système Courant"/>
              <a:buChar char="−"/>
              <a:tabLst/>
              <a:defRPr sz="1100">
                <a:solidFill>
                  <a:schemeClr val="accent2"/>
                </a:solidFill>
              </a:defRPr>
            </a:lvl2pPr>
            <a:lvl3pPr marL="1069975" indent="-155575">
              <a:buSzPct val="120000"/>
              <a:buFont typeface="Police système Courant"/>
              <a:buChar char="−"/>
              <a:tabLst/>
              <a:defRPr sz="1050">
                <a:solidFill>
                  <a:schemeClr val="accent2"/>
                </a:solidFill>
              </a:defRPr>
            </a:lvl3pPr>
            <a:lvl4pPr marL="1560513" indent="-188913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4pPr>
            <a:lvl5pPr marL="2000250" indent="-171450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4A67C-3208-0B9E-4263-1D47AF9AC7E4}"/>
              </a:ext>
            </a:extLst>
          </p:cNvPr>
          <p:cNvCxnSpPr>
            <a:cxnSpLocks/>
          </p:cNvCxnSpPr>
          <p:nvPr userDrawn="1"/>
        </p:nvCxnSpPr>
        <p:spPr>
          <a:xfrm>
            <a:off x="890588" y="985837"/>
            <a:ext cx="1041082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FE25ECC-90E1-246A-7F35-5D1120A3F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4532" y="2293736"/>
            <a:ext cx="1936881" cy="1912503"/>
          </a:xfrm>
          <a:prstGeom prst="roundRect">
            <a:avLst>
              <a:gd name="adj" fmla="val 9340"/>
            </a:avLst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  <a:lvl2pPr marL="133350" indent="-128588" algn="ctr">
              <a:buFont typeface="Police système Courant"/>
              <a:buChar char="●"/>
              <a:tabLst/>
              <a:defRPr sz="1050">
                <a:solidFill>
                  <a:schemeClr val="accent2"/>
                </a:solidFill>
              </a:defRPr>
            </a:lvl2pPr>
            <a:lvl3pPr marL="4763" indent="0">
              <a:buNone/>
              <a:tabLst/>
              <a:defRPr sz="10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Encadré</a:t>
            </a:r>
          </a:p>
          <a:p>
            <a:pPr lvl="0"/>
            <a:r>
              <a:rPr lang="fr-FR" dirty="0"/>
              <a:t>mise en avant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Encadré</a:t>
            </a:r>
          </a:p>
          <a:p>
            <a:pPr lvl="1"/>
            <a:r>
              <a:rPr lang="fr-FR" dirty="0"/>
              <a:t>qui reprend</a:t>
            </a:r>
          </a:p>
          <a:p>
            <a:pPr lvl="1"/>
            <a:r>
              <a:rPr lang="fr-FR" dirty="0"/>
              <a:t>la couleur</a:t>
            </a:r>
          </a:p>
          <a:p>
            <a:pPr lvl="1"/>
            <a:r>
              <a:rPr lang="fr-FR" dirty="0"/>
              <a:t>de la partie</a:t>
            </a:r>
          </a:p>
          <a:p>
            <a:pPr lvl="2"/>
            <a:r>
              <a:rPr lang="fr-FR" dirty="0"/>
              <a:t>dans </a:t>
            </a:r>
            <a:r>
              <a:rPr lang="fr-FR" dirty="0" err="1"/>
              <a:t>laquel</a:t>
            </a:r>
            <a:r>
              <a:rPr lang="fr-FR" dirty="0"/>
              <a:t> on ce trouve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478E37-6A1A-D804-7CD2-05D49C1FD9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083052-44B5-CC63-D36D-E1FD10CE64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9F5DF-AA81-887A-590D-E61652FB3D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763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A8E26-21B0-BD74-6FB6-E06E12F4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F9AAA-3CFF-81EB-A6E0-E50219DD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515600" cy="4897438"/>
          </a:xfrm>
        </p:spPr>
        <p:txBody>
          <a:bodyPr>
            <a:normAutofit/>
          </a:bodyPr>
          <a:lstStyle>
            <a:lvl1pPr marL="273050" indent="-273050">
              <a:buSzPct val="140000"/>
              <a:buFontTx/>
              <a:buBlip>
                <a:blip r:embed="rId2"/>
              </a:buBlip>
              <a:tabLst/>
              <a:defRPr sz="1200" b="1">
                <a:solidFill>
                  <a:schemeClr val="accent2"/>
                </a:solidFill>
              </a:defRPr>
            </a:lvl1pPr>
            <a:lvl2pPr marL="622300" indent="-165100">
              <a:buSzPct val="120000"/>
              <a:buFont typeface="Police système Courant"/>
              <a:buChar char="−"/>
              <a:tabLst/>
              <a:defRPr sz="1100">
                <a:solidFill>
                  <a:schemeClr val="accent2"/>
                </a:solidFill>
              </a:defRPr>
            </a:lvl2pPr>
            <a:lvl3pPr marL="1069975" indent="-155575">
              <a:buSzPct val="120000"/>
              <a:buFont typeface="Police système Courant"/>
              <a:buChar char="−"/>
              <a:tabLst/>
              <a:defRPr sz="1050">
                <a:solidFill>
                  <a:schemeClr val="accent2"/>
                </a:solidFill>
              </a:defRPr>
            </a:lvl3pPr>
            <a:lvl4pPr marL="1560513" indent="-188913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4pPr>
            <a:lvl5pPr marL="2000250" indent="-171450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4A67C-3208-0B9E-4263-1D47AF9AC7E4}"/>
              </a:ext>
            </a:extLst>
          </p:cNvPr>
          <p:cNvCxnSpPr>
            <a:cxnSpLocks/>
          </p:cNvCxnSpPr>
          <p:nvPr userDrawn="1"/>
        </p:nvCxnSpPr>
        <p:spPr>
          <a:xfrm>
            <a:off x="890588" y="985837"/>
            <a:ext cx="1041082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FE25ECC-90E1-246A-7F35-5D1120A3F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4532" y="2293736"/>
            <a:ext cx="1936881" cy="1912503"/>
          </a:xfrm>
          <a:prstGeom prst="roundRect">
            <a:avLst>
              <a:gd name="adj" fmla="val 9340"/>
            </a:avLst>
          </a:prstGeom>
          <a:ln w="28575">
            <a:solidFill>
              <a:schemeClr val="accent2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2"/>
                </a:solidFill>
              </a:defRPr>
            </a:lvl1pPr>
            <a:lvl2pPr marL="133350" indent="-128588" algn="ctr">
              <a:buFont typeface="Police système Courant"/>
              <a:buChar char="●"/>
              <a:tabLst/>
              <a:defRPr sz="1050">
                <a:solidFill>
                  <a:schemeClr val="accent2"/>
                </a:solidFill>
              </a:defRPr>
            </a:lvl2pPr>
            <a:lvl3pPr marL="4763" indent="0">
              <a:buNone/>
              <a:tabLst/>
              <a:defRPr sz="10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Encadré</a:t>
            </a:r>
          </a:p>
          <a:p>
            <a:pPr lvl="0"/>
            <a:r>
              <a:rPr lang="fr-FR" dirty="0"/>
              <a:t>mise en avant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Encadré</a:t>
            </a:r>
          </a:p>
          <a:p>
            <a:pPr lvl="1"/>
            <a:r>
              <a:rPr lang="fr-FR" dirty="0"/>
              <a:t>qui reprend</a:t>
            </a:r>
          </a:p>
          <a:p>
            <a:pPr lvl="1"/>
            <a:r>
              <a:rPr lang="fr-FR" dirty="0"/>
              <a:t>la couleur</a:t>
            </a:r>
          </a:p>
          <a:p>
            <a:pPr lvl="1"/>
            <a:r>
              <a:rPr lang="fr-FR" dirty="0"/>
              <a:t>de la partie</a:t>
            </a:r>
          </a:p>
          <a:p>
            <a:pPr lvl="2"/>
            <a:r>
              <a:rPr lang="fr-FR" dirty="0"/>
              <a:t>dans </a:t>
            </a:r>
            <a:r>
              <a:rPr lang="fr-FR" dirty="0" err="1"/>
              <a:t>laquel</a:t>
            </a:r>
            <a:r>
              <a:rPr lang="fr-FR" dirty="0"/>
              <a:t> on ce trouve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478E37-6A1A-D804-7CD2-05D49C1FD9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083052-44B5-CC63-D36D-E1FD10CE64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9F5DF-AA81-887A-590D-E61652FB3D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306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A8E26-21B0-BD74-6FB6-E06E12F4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F9AAA-3CFF-81EB-A6E0-E50219DD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0515600" cy="4592633"/>
          </a:xfrm>
        </p:spPr>
        <p:txBody>
          <a:bodyPr numCol="2" spcCol="432000">
            <a:normAutofit/>
          </a:bodyPr>
          <a:lstStyle>
            <a:lvl1pPr marL="273050" indent="-273050"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>
                <a:solidFill>
                  <a:schemeClr val="accent2"/>
                </a:solidFill>
              </a:defRPr>
            </a:lvl1pPr>
            <a:lvl2pPr marL="15875" indent="0">
              <a:buSzPct val="120000"/>
              <a:buFont typeface="Police système Courant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187325" indent="-187325">
              <a:buSzPct val="100000"/>
              <a:buFont typeface="Police système Courant"/>
              <a:buChar char="●"/>
              <a:tabLst/>
              <a:defRPr sz="1200" b="1">
                <a:solidFill>
                  <a:schemeClr val="accent2"/>
                </a:solidFill>
              </a:defRPr>
            </a:lvl3pPr>
            <a:lvl4pPr marL="15875" indent="0">
              <a:buSzPct val="120000"/>
              <a:buFont typeface="Police système Courant"/>
              <a:buNone/>
              <a:tabLst/>
              <a:defRPr sz="1100">
                <a:solidFill>
                  <a:schemeClr val="accent2"/>
                </a:solidFill>
              </a:defRPr>
            </a:lvl4pPr>
            <a:lvl5pPr marL="360363" indent="-206375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E253-17EC-E165-B13C-26D7F15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9B71B-2E5B-F6F5-FE3B-F507024B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D7471-ABEE-B421-FD58-2741F2D9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4A67C-3208-0B9E-4263-1D47AF9AC7E4}"/>
              </a:ext>
            </a:extLst>
          </p:cNvPr>
          <p:cNvCxnSpPr>
            <a:cxnSpLocks/>
          </p:cNvCxnSpPr>
          <p:nvPr userDrawn="1"/>
        </p:nvCxnSpPr>
        <p:spPr>
          <a:xfrm>
            <a:off x="890588" y="985837"/>
            <a:ext cx="1041082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7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A8E26-21B0-BD74-6FB6-E06E12F4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F9AAA-3CFF-81EB-A6E0-E50219DD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0515600" cy="4592633"/>
          </a:xfrm>
        </p:spPr>
        <p:txBody>
          <a:bodyPr numCol="1" spcCol="432000">
            <a:normAutofit/>
          </a:bodyPr>
          <a:lstStyle>
            <a:lvl1pPr marL="273050" indent="-273050"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>
                <a:solidFill>
                  <a:schemeClr val="accent2"/>
                </a:solidFill>
              </a:defRPr>
            </a:lvl1pPr>
            <a:lvl2pPr marL="15875" indent="0">
              <a:buSzPct val="120000"/>
              <a:buFont typeface="Police système Courant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187325" indent="-187325">
              <a:buSzPct val="100000"/>
              <a:buFont typeface="Police système Courant"/>
              <a:buChar char="●"/>
              <a:tabLst/>
              <a:defRPr sz="1200" b="1">
                <a:solidFill>
                  <a:schemeClr val="accent2"/>
                </a:solidFill>
              </a:defRPr>
            </a:lvl3pPr>
            <a:lvl4pPr marL="15875" indent="0">
              <a:buSzPct val="120000"/>
              <a:buFont typeface="Police système Courant"/>
              <a:buNone/>
              <a:tabLst/>
              <a:defRPr sz="1100">
                <a:solidFill>
                  <a:schemeClr val="accent2"/>
                </a:solidFill>
              </a:defRPr>
            </a:lvl4pPr>
            <a:lvl5pPr marL="360363" indent="-206375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E253-17EC-E165-B13C-26D7F15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9B71B-2E5B-F6F5-FE3B-F507024B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D7471-ABEE-B421-FD58-2741F2D9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4A67C-3208-0B9E-4263-1D47AF9AC7E4}"/>
              </a:ext>
            </a:extLst>
          </p:cNvPr>
          <p:cNvCxnSpPr>
            <a:cxnSpLocks/>
          </p:cNvCxnSpPr>
          <p:nvPr userDrawn="1"/>
        </p:nvCxnSpPr>
        <p:spPr>
          <a:xfrm>
            <a:off x="890588" y="985837"/>
            <a:ext cx="1041082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8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297F6D79-CB0A-6EF9-C0C6-97B6D8AD4078}"/>
              </a:ext>
            </a:extLst>
          </p:cNvPr>
          <p:cNvSpPr/>
          <p:nvPr userDrawn="1"/>
        </p:nvSpPr>
        <p:spPr>
          <a:xfrm>
            <a:off x="1263502" y="3033100"/>
            <a:ext cx="9361672" cy="1756974"/>
          </a:xfrm>
          <a:prstGeom prst="rightArrow">
            <a:avLst>
              <a:gd name="adj1" fmla="val 74135"/>
              <a:gd name="adj2" fmla="val 54945"/>
            </a:avLst>
          </a:prstGeom>
          <a:solidFill>
            <a:schemeClr val="accent1">
              <a:alpha val="262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9A8E26-21B0-BD74-6FB6-E06E12F41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F9AAA-3CFF-81EB-A6E0-E50219DD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515600" cy="1756974"/>
          </a:xfrm>
        </p:spPr>
        <p:txBody>
          <a:bodyPr numCol="1" spcCol="432000">
            <a:normAutofit/>
          </a:bodyPr>
          <a:lstStyle>
            <a:lvl1pPr marL="273050" indent="-273050"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>
                <a:solidFill>
                  <a:schemeClr val="accent2"/>
                </a:solidFill>
              </a:defRPr>
            </a:lvl1pPr>
            <a:lvl2pPr marL="15875" indent="0">
              <a:buSzPct val="120000"/>
              <a:buFont typeface="Police système Courant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187325" indent="-187325">
              <a:buSzPct val="100000"/>
              <a:buFont typeface="Police système Courant"/>
              <a:buChar char="●"/>
              <a:tabLst/>
              <a:defRPr sz="1200" b="1">
                <a:solidFill>
                  <a:schemeClr val="accent2"/>
                </a:solidFill>
              </a:defRPr>
            </a:lvl3pPr>
            <a:lvl4pPr marL="15875" indent="0">
              <a:buSzPct val="120000"/>
              <a:buFont typeface="Police système Courant"/>
              <a:buNone/>
              <a:tabLst/>
              <a:defRPr sz="1100">
                <a:solidFill>
                  <a:schemeClr val="accent2"/>
                </a:solidFill>
              </a:defRPr>
            </a:lvl4pPr>
            <a:lvl5pPr marL="360363" indent="-206375">
              <a:buSzPct val="120000"/>
              <a:buFont typeface="Police système Courant"/>
              <a:buChar char="−"/>
              <a:tabLst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E253-17EC-E165-B13C-26D7F15C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9B71B-2E5B-F6F5-FE3B-F507024B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D7471-ABEE-B421-FD58-2741F2D9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24A67C-3208-0B9E-4263-1D47AF9AC7E4}"/>
              </a:ext>
            </a:extLst>
          </p:cNvPr>
          <p:cNvCxnSpPr>
            <a:cxnSpLocks/>
          </p:cNvCxnSpPr>
          <p:nvPr userDrawn="1"/>
        </p:nvCxnSpPr>
        <p:spPr>
          <a:xfrm>
            <a:off x="890588" y="985837"/>
            <a:ext cx="10410825" cy="0"/>
          </a:xfrm>
          <a:prstGeom prst="line">
            <a:avLst/>
          </a:prstGeom>
          <a:ln w="158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29F09A1-69E6-5079-058B-412ECB94C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4147" y="3422741"/>
            <a:ext cx="1498991" cy="977693"/>
          </a:xfrm>
          <a:prstGeom prst="roundRect">
            <a:avLst>
              <a:gd name="adj" fmla="val 8846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  <a:prstDash val="sysDot"/>
          </a:ln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  <a:lvl2pPr marL="17463" indent="0">
              <a:spcBef>
                <a:spcPts val="0"/>
              </a:spcBef>
              <a:buNone/>
              <a:tabLst/>
              <a:defRPr sz="10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/>
              <a:t>Date</a:t>
            </a:r>
          </a:p>
          <a:p>
            <a:pPr lvl="1"/>
            <a:r>
              <a:rPr lang="fr-FR" dirty="0"/>
              <a:t>Comment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E37F764-914B-FAE4-6851-C397C22FF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9311" y="3422741"/>
            <a:ext cx="1498991" cy="977693"/>
          </a:xfrm>
          <a:prstGeom prst="roundRect">
            <a:avLst>
              <a:gd name="adj" fmla="val 8846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  <a:prstDash val="sysDot"/>
          </a:ln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  <a:lvl2pPr marL="17463" indent="0">
              <a:spcBef>
                <a:spcPts val="0"/>
              </a:spcBef>
              <a:buNone/>
              <a:tabLst/>
              <a:defRPr sz="10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/>
              <a:t>Date</a:t>
            </a:r>
          </a:p>
          <a:p>
            <a:pPr lvl="1"/>
            <a:r>
              <a:rPr lang="fr-FR" dirty="0"/>
              <a:t>Comment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6B1826FA-7080-4E58-BE69-8F42C0CD2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475" y="3422741"/>
            <a:ext cx="1498991" cy="977693"/>
          </a:xfrm>
          <a:prstGeom prst="roundRect">
            <a:avLst>
              <a:gd name="adj" fmla="val 8846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  <a:prstDash val="sysDot"/>
          </a:ln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  <a:lvl2pPr marL="17463" indent="0">
              <a:spcBef>
                <a:spcPts val="0"/>
              </a:spcBef>
              <a:buNone/>
              <a:tabLst/>
              <a:defRPr sz="10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/>
              <a:t>Date</a:t>
            </a:r>
          </a:p>
          <a:p>
            <a:pPr lvl="1"/>
            <a:r>
              <a:rPr lang="fr-FR" dirty="0"/>
              <a:t>Comment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8B887886-206B-2E81-41AE-02BC6E0D61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9639" y="3422741"/>
            <a:ext cx="1498991" cy="977693"/>
          </a:xfrm>
          <a:prstGeom prst="roundRect">
            <a:avLst>
              <a:gd name="adj" fmla="val 8846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  <a:prstDash val="sysDot"/>
          </a:ln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  <a:lvl2pPr marL="17463" indent="0">
              <a:spcBef>
                <a:spcPts val="0"/>
              </a:spcBef>
              <a:buNone/>
              <a:tabLst/>
              <a:defRPr sz="10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/>
              <a:t>Date</a:t>
            </a:r>
          </a:p>
          <a:p>
            <a:pPr lvl="1"/>
            <a:r>
              <a:rPr lang="fr-FR" dirty="0"/>
              <a:t>Comment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6914139A-6DFC-3B90-A064-CADB3804E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4805" y="3422741"/>
            <a:ext cx="1498991" cy="977693"/>
          </a:xfrm>
          <a:prstGeom prst="roundRect">
            <a:avLst>
              <a:gd name="adj" fmla="val 8846"/>
            </a:avLst>
          </a:prstGeom>
          <a:solidFill>
            <a:schemeClr val="bg1"/>
          </a:solidFill>
          <a:ln w="12700" cap="rnd">
            <a:solidFill>
              <a:schemeClr val="accent2"/>
            </a:solidFill>
            <a:prstDash val="sysDot"/>
          </a:ln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  <a:lvl2pPr marL="17463" indent="0">
              <a:spcBef>
                <a:spcPts val="0"/>
              </a:spcBef>
              <a:buNone/>
              <a:tabLst/>
              <a:defRPr sz="10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/>
              <a:t>Date</a:t>
            </a:r>
          </a:p>
          <a:p>
            <a:pPr lvl="1"/>
            <a:r>
              <a:rPr lang="fr-FR" dirty="0"/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337929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1B34C-185F-6105-F227-C2A3EBEF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0DD235-1453-A8CB-9DBA-EBDF5168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- 04/04/2025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BD46D7-39EA-DC24-16F1-D08A2127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Pôle 2002-2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0A7FA-4B0F-B6B3-0D7E-AB3D83B9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A3079D8-3CC2-1F34-FF8E-A3AFBA2A80BC}"/>
              </a:ext>
            </a:extLst>
          </p:cNvPr>
          <p:cNvSpPr/>
          <p:nvPr userDrawn="1"/>
        </p:nvSpPr>
        <p:spPr>
          <a:xfrm>
            <a:off x="249382" y="221673"/>
            <a:ext cx="11693237" cy="6271202"/>
          </a:xfrm>
          <a:prstGeom prst="roundRect">
            <a:avLst>
              <a:gd name="adj" fmla="val 2749"/>
            </a:avLst>
          </a:prstGeom>
          <a:solidFill>
            <a:srgbClr val="F9F4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9A5D55-1571-00E7-E986-941A9693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462A13-387A-20C9-BC9C-A398229C1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593B4-5444-11BD-A171-5F6AF73A2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1884" y="6481042"/>
            <a:ext cx="996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52105E-3D1F-50B5-C1DB-5742D40FD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720" y="6481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noProof="0"/>
              <a:t>- Pôle 2002-2</a:t>
            </a:r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E825F6-7544-5BC8-FA5F-2020BE853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48" y="6481042"/>
            <a:ext cx="463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FC03619-218E-E64C-B634-35481C58E1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F51155B-E331-5B22-DDEC-B2DB2AFB97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5818" y="6533711"/>
            <a:ext cx="1066800" cy="2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1" r:id="rId2"/>
    <p:sldLayoutId id="2147483661" r:id="rId3"/>
    <p:sldLayoutId id="2147483650" r:id="rId4"/>
    <p:sldLayoutId id="2147483666" r:id="rId5"/>
    <p:sldLayoutId id="2147483662" r:id="rId6"/>
    <p:sldLayoutId id="2147483663" r:id="rId7"/>
    <p:sldLayoutId id="2147483664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69888" indent="-369888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tabLst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−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−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−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Police système Courant"/>
        <a:buChar char="−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log-gestion-de-projet.com/gestion-de-projet/initialisation-de-projet/" TargetMode="External"/><Relationship Id="rId4" Type="http://schemas.openxmlformats.org/officeDocument/2006/relationships/hyperlink" Target="https://blog-gestion-de-projet.com/gestion-de-projet/controle-suivi-de-proj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1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pixabay.com/ko/%EB%AC%BC%EC%9D%8C%ED%91%9C-%EC%A7%88%EB%AC%B8-%EC%9D%91%EB%8B%B5-%EA%B2%80%EC%83%89-%EC%97%94%EC%A7%84-%EC%83%81%EC%A7%95-%EB%AC%B8%EC%9E%90-%EC%9A%94%EC%B2%AD-%EC%B0%B8%EA%B3%A0-1019922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hyperlink" Target="https://coalliaorg.sharepoint.com/:x:/r/sites/SystmedeManagementIntgrSMI/Documents%20partages/General/4.%20Processus%20-%20proc%C3%A9dures%20du%20SMI/1.%20PR01%20-%20Pilotage/3%20Formulaires/DOC%20001-A-Plan%20d%27am%C3%A9lioration%20continue.xlsx?d=waccd59cea4094998b6bc10450467a718&amp;csf=1&amp;web=1&amp;e=ONBnMj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image/1487222.html" TargetMode="External"/><Relationship Id="rId13" Type="http://schemas.openxmlformats.org/officeDocument/2006/relationships/image" Target="../media/image5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hyperlink" Target="https://svgsilh.com/fr/image/1191359.html" TargetMode="External"/><Relationship Id="rId5" Type="http://schemas.openxmlformats.org/officeDocument/2006/relationships/diagramColors" Target="../diagrams/colors6.xml"/><Relationship Id="rId10" Type="http://schemas.openxmlformats.org/officeDocument/2006/relationships/image" Target="../media/image55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4.png"/><Relationship Id="rId14" Type="http://schemas.openxmlformats.org/officeDocument/2006/relationships/hyperlink" Target="https://svgsilh.com/fr/image/2052194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openclipart.org/detail/2921/toolkit-by-bogdanc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tablissement_ou_service_social_ou_m%C3%A9dico-soci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Droit_des_usagers" TargetMode="External"/><Relationship Id="rId4" Type="http://schemas.openxmlformats.org/officeDocument/2006/relationships/hyperlink" Target="https://fr.wikipedia.org/wiki/Code_de_l%E2%80%99action_sociale_et_des_famill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E73A7-8394-FA87-2C0F-79EC1E1CC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83" y="1759180"/>
            <a:ext cx="10712246" cy="3141259"/>
          </a:xfrm>
        </p:spPr>
        <p:txBody>
          <a:bodyPr/>
          <a:lstStyle/>
          <a:p>
            <a:pPr algn="ctr"/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r>
              <a:rPr lang="fr-FR" b="1" noProof="0" dirty="0">
                <a:effectLst/>
                <a:latin typeface="Montserrat" panose="00000500000000000000" pitchFamily="2" charset="0"/>
              </a:rPr>
              <a:t>LE PROJET D’ETABLISSEMENT</a:t>
            </a:r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r>
              <a:rPr lang="fr-FR" b="1" noProof="0" dirty="0">
                <a:effectLst/>
                <a:latin typeface="Montserrat" panose="00000500000000000000" pitchFamily="2" charset="0"/>
              </a:rPr>
              <a:t>Réunion de lancement / Présentation</a:t>
            </a:r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r>
              <a:rPr lang="fr-FR" b="1" noProof="0" dirty="0">
                <a:effectLst/>
                <a:latin typeface="Montserrat" panose="00000500000000000000" pitchFamily="2" charset="0"/>
              </a:rPr>
              <a:t>……………</a:t>
            </a:r>
            <a:br>
              <a:rPr lang="fr-FR" b="1" noProof="0" dirty="0">
                <a:effectLst/>
                <a:latin typeface="Montserrat" panose="00000500000000000000" pitchFamily="2" charset="0"/>
              </a:rPr>
            </a:br>
            <a:r>
              <a:rPr lang="fr-FR" dirty="0">
                <a:latin typeface="Montserrat" panose="00000500000000000000" pitchFamily="2" charset="0"/>
              </a:rPr>
              <a:t>00</a:t>
            </a:r>
            <a:r>
              <a:rPr lang="fr-FR" b="1" noProof="0" dirty="0">
                <a:effectLst/>
                <a:latin typeface="Montserrat" panose="00000500000000000000" pitchFamily="2" charset="0"/>
              </a:rPr>
              <a:t>/00/2025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AF2C5-F739-EE92-96E3-D2D3DA84B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283" y="5910127"/>
            <a:ext cx="4341391" cy="368300"/>
          </a:xfrm>
        </p:spPr>
        <p:txBody>
          <a:bodyPr/>
          <a:lstStyle/>
          <a:p>
            <a:r>
              <a:rPr lang="fr-FR" noProof="0" dirty="0"/>
              <a:t>Pôle 2002-2 – Version du 20.02.2025</a:t>
            </a:r>
          </a:p>
        </p:txBody>
      </p:sp>
    </p:spTree>
    <p:extLst>
      <p:ext uri="{BB962C8B-B14F-4D97-AF65-F5344CB8AC3E}">
        <p14:creationId xmlns:p14="http://schemas.microsoft.com/office/powerpoint/2010/main" val="33934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7A02-02FE-EB97-52A1-A8396CF53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464900E-27B9-9011-B139-E6E9756F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Les objectifs du projet d’établissement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45492AC-B991-D3BD-4103-9EBB8275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b="1" noProof="0">
                <a:solidFill>
                  <a:schemeClr val="tx1"/>
                </a:solidFill>
              </a:rPr>
              <a:t>- 04/04/2025</a:t>
            </a:r>
            <a:endParaRPr lang="fr-FR" b="1" noProof="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A2C741B-B6EA-291C-96AA-AFF6D842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b="1" noProof="0" dirty="0">
                <a:solidFill>
                  <a:schemeClr val="tx1"/>
                </a:solidFill>
              </a:rPr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DD4B7-7237-3BA3-D2C7-7F199F4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C03619-218E-E64C-B634-35481C58E179}" type="slidenum">
              <a:rPr lang="fr-FR" noProof="0" smtClean="0"/>
              <a:pPr>
                <a:spcAft>
                  <a:spcPts val="600"/>
                </a:spcAft>
              </a:pPr>
              <a:t>10</a:t>
            </a:fld>
            <a:endParaRPr lang="fr-FR" noProof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0363C94-44CA-EA88-A6FC-7465E602E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387" y="1756208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BB063F-A346-2516-14E1-C204CE39ADCD}"/>
              </a:ext>
            </a:extLst>
          </p:cNvPr>
          <p:cNvSpPr/>
          <p:nvPr/>
        </p:nvSpPr>
        <p:spPr>
          <a:xfrm>
            <a:off x="1902662" y="1638733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  <a:defRPr/>
            </a:pPr>
            <a:endParaRPr lang="fr-FR" sz="2400" b="1" i="1" dirty="0">
              <a:cs typeface="Trebuchet MS"/>
            </a:endParaRPr>
          </a:p>
          <a:p>
            <a:pPr lvl="1">
              <a:defRPr/>
            </a:pPr>
            <a:endParaRPr lang="fr-FR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B0873C-425D-41BA-702E-DED4419EC460}"/>
              </a:ext>
            </a:extLst>
          </p:cNvPr>
          <p:cNvSpPr txBox="1"/>
          <p:nvPr/>
        </p:nvSpPr>
        <p:spPr>
          <a:xfrm>
            <a:off x="2191587" y="2080058"/>
            <a:ext cx="6985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2400" b="1" dirty="0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102D5406-D1DC-2E46-F0DF-10F8F4FD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312" y="1465695"/>
            <a:ext cx="2387600" cy="9810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altLang="fr-FR" sz="1400" b="1" dirty="0"/>
              <a:t>La pièce d’identité </a:t>
            </a:r>
          </a:p>
          <a:p>
            <a:pPr algn="ctr">
              <a:defRPr/>
            </a:pPr>
            <a:r>
              <a:rPr lang="fr-FR" altLang="fr-FR" sz="1400" b="1" dirty="0"/>
              <a:t>de l’établissement</a:t>
            </a: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3764A324-F349-E71F-752A-17952D7EC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162" y="2457883"/>
            <a:ext cx="2386012" cy="9810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altLang="fr-FR" sz="1400" b="1" dirty="0"/>
              <a:t>Le cadre de référence </a:t>
            </a:r>
          </a:p>
          <a:p>
            <a:pPr algn="ctr">
              <a:defRPr/>
            </a:pPr>
            <a:r>
              <a:rPr lang="fr-FR" altLang="fr-FR" sz="1400" b="1" dirty="0"/>
              <a:t>des pratiques </a:t>
            </a:r>
          </a:p>
        </p:txBody>
      </p:sp>
      <p:sp>
        <p:nvSpPr>
          <p:cNvPr id="10" name="Oval 27">
            <a:extLst>
              <a:ext uri="{FF2B5EF4-FFF2-40B4-BE49-F238E27FC236}">
                <a16:creationId xmlns:a16="http://schemas.microsoft.com/office/drawing/2014/main" id="{63A713D6-582C-2C61-30AC-FCED728F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205" y="1446646"/>
            <a:ext cx="2303462" cy="8175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altLang="fr-FR" sz="1400" b="1" dirty="0"/>
              <a:t>Un support de travail </a:t>
            </a:r>
          </a:p>
          <a:p>
            <a:pPr algn="ctr">
              <a:defRPr/>
            </a:pPr>
            <a:r>
              <a:rPr lang="fr-FR" altLang="fr-FR" sz="1400" b="1" dirty="0"/>
              <a:t>en équipe</a:t>
            </a: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B5BD1365-6595-FB9F-AF23-832965C6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174" y="2140382"/>
            <a:ext cx="2224404" cy="923925"/>
          </a:xfrm>
          <a:prstGeom prst="ellipse">
            <a:avLst/>
          </a:prstGeom>
          <a:solidFill>
            <a:srgbClr val="7030A0">
              <a:alpha val="30196"/>
            </a:srgbClr>
          </a:solidFill>
          <a:ln w="508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altLang="fr-FR" sz="1400" b="1" dirty="0"/>
              <a:t>La définition </a:t>
            </a:r>
          </a:p>
          <a:p>
            <a:pPr algn="ctr">
              <a:defRPr/>
            </a:pPr>
            <a:r>
              <a:rPr lang="fr-FR" altLang="fr-FR" sz="1400" b="1" dirty="0"/>
              <a:t>et l’évaluation</a:t>
            </a:r>
          </a:p>
          <a:p>
            <a:pPr algn="ctr">
              <a:defRPr/>
            </a:pPr>
            <a:r>
              <a:rPr lang="fr-FR" altLang="fr-FR" sz="1400" b="1" dirty="0"/>
              <a:t>d’objectifs</a:t>
            </a:r>
          </a:p>
        </p:txBody>
      </p:sp>
      <p:sp>
        <p:nvSpPr>
          <p:cNvPr id="13" name="Oval 27">
            <a:extLst>
              <a:ext uri="{FF2B5EF4-FFF2-40B4-BE49-F238E27FC236}">
                <a16:creationId xmlns:a16="http://schemas.microsoft.com/office/drawing/2014/main" id="{F4D77CEF-6D20-31B3-2478-9C0793F4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793" y="1328378"/>
            <a:ext cx="2986838" cy="8080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altLang="fr-FR" sz="1400" b="1" dirty="0"/>
              <a:t>Un outil de management et </a:t>
            </a:r>
          </a:p>
          <a:p>
            <a:pPr algn="ctr">
              <a:defRPr/>
            </a:pPr>
            <a:r>
              <a:rPr lang="fr-FR" altLang="fr-FR" sz="1400" b="1" dirty="0"/>
              <a:t>de communication</a:t>
            </a:r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34061BC9-FD10-F94B-0303-076B3267D44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165268" y="3757252"/>
            <a:ext cx="2133600" cy="6842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EEAEA">
                  <a:shade val="51000"/>
                  <a:satMod val="130000"/>
                </a:srgbClr>
              </a:gs>
              <a:gs pos="80000">
                <a:srgbClr val="EEEAEA">
                  <a:shade val="93000"/>
                  <a:satMod val="130000"/>
                </a:srgbClr>
              </a:gs>
              <a:gs pos="100000">
                <a:srgbClr val="EEEA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EEAE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>
              <a:latin typeface="Arial"/>
              <a:cs typeface="+mn-cs"/>
            </a:endParaRPr>
          </a:p>
        </p:txBody>
      </p:sp>
      <p:sp>
        <p:nvSpPr>
          <p:cNvPr id="16" name="AutoShape 29">
            <a:extLst>
              <a:ext uri="{FF2B5EF4-FFF2-40B4-BE49-F238E27FC236}">
                <a16:creationId xmlns:a16="http://schemas.microsoft.com/office/drawing/2014/main" id="{F1DF1CAE-3D66-9C80-5D49-B7822AFD505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3436981" y="3984263"/>
            <a:ext cx="1397000" cy="6842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EEAEA">
                  <a:shade val="51000"/>
                  <a:satMod val="130000"/>
                </a:srgbClr>
              </a:gs>
              <a:gs pos="80000">
                <a:srgbClr val="EEEAEA">
                  <a:shade val="93000"/>
                  <a:satMod val="130000"/>
                </a:srgbClr>
              </a:gs>
              <a:gs pos="100000">
                <a:srgbClr val="EEEA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EEAE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>
              <a:latin typeface="Arial"/>
              <a:cs typeface="+mn-cs"/>
            </a:endParaRPr>
          </a:p>
        </p:txBody>
      </p:sp>
      <p:sp>
        <p:nvSpPr>
          <p:cNvPr id="17" name="AutoShape 30">
            <a:extLst>
              <a:ext uri="{FF2B5EF4-FFF2-40B4-BE49-F238E27FC236}">
                <a16:creationId xmlns:a16="http://schemas.microsoft.com/office/drawing/2014/main" id="{6F60AD70-BCAE-AD36-9C6E-9CDB52D0D27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745080" y="3258777"/>
            <a:ext cx="2479675" cy="738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EEAEA">
                  <a:shade val="51000"/>
                  <a:satMod val="130000"/>
                </a:srgbClr>
              </a:gs>
              <a:gs pos="80000">
                <a:srgbClr val="EEEAEA">
                  <a:shade val="93000"/>
                  <a:satMod val="130000"/>
                </a:srgbClr>
              </a:gs>
              <a:gs pos="100000">
                <a:srgbClr val="EEEA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EEAE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>
              <a:latin typeface="Arial"/>
              <a:cs typeface="+mn-cs"/>
            </a:endParaRPr>
          </a:p>
        </p:txBody>
      </p:sp>
      <p:sp>
        <p:nvSpPr>
          <p:cNvPr id="18" name="AutoShape 30">
            <a:extLst>
              <a:ext uri="{FF2B5EF4-FFF2-40B4-BE49-F238E27FC236}">
                <a16:creationId xmlns:a16="http://schemas.microsoft.com/office/drawing/2014/main" id="{E29FA81E-0426-4226-9F0D-BDBCC8CD1D9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884237" y="3723120"/>
            <a:ext cx="1865312" cy="738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EEAEA">
                  <a:shade val="51000"/>
                  <a:satMod val="130000"/>
                </a:srgbClr>
              </a:gs>
              <a:gs pos="80000">
                <a:srgbClr val="EEEAEA">
                  <a:shade val="93000"/>
                  <a:satMod val="130000"/>
                </a:srgbClr>
              </a:gs>
              <a:gs pos="100000">
                <a:srgbClr val="EEEA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EEAE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>
              <a:latin typeface="Arial"/>
              <a:cs typeface="+mn-cs"/>
            </a:endParaRPr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id="{B699742A-A852-8AB6-D3BD-A1C458E49F76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8090737" y="3535795"/>
            <a:ext cx="2678112" cy="6556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EEEAEA">
                  <a:shade val="51000"/>
                  <a:satMod val="130000"/>
                </a:srgbClr>
              </a:gs>
              <a:gs pos="80000">
                <a:srgbClr val="EEEAEA">
                  <a:shade val="93000"/>
                  <a:satMod val="130000"/>
                </a:srgbClr>
              </a:gs>
              <a:gs pos="100000">
                <a:srgbClr val="EEEA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EEAE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kern="0">
              <a:latin typeface="Arial"/>
              <a:cs typeface="+mn-cs"/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72376831-74DC-41ED-9026-D389164BF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53" y="4764705"/>
            <a:ext cx="8753127" cy="1847849"/>
          </a:xfrm>
          <a:prstGeom prst="ellipse">
            <a:avLst/>
          </a:prstGeom>
          <a:solidFill>
            <a:srgbClr val="0B509D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Fédérer et s’engager dans le projet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répondre aux missions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Poser les principes d’action et les axes stratégiques à 5 ans  </a:t>
            </a:r>
          </a:p>
        </p:txBody>
      </p:sp>
    </p:spTree>
    <p:extLst>
      <p:ext uri="{BB962C8B-B14F-4D97-AF65-F5344CB8AC3E}">
        <p14:creationId xmlns:p14="http://schemas.microsoft.com/office/powerpoint/2010/main" val="11806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11B64-F639-638B-687B-3A59297B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B3D77-CF70-4829-2056-6EDDE7E0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BDC6A-19D5-B1C8-7AFB-E013949F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E4CE4-CAB1-CDCA-B8FE-124AC701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6DA4D27-6400-1186-AE55-8123EFFA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787" y="1345015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28A4-8B30-B663-5C25-9C1DEA45B9E6}"/>
              </a:ext>
            </a:extLst>
          </p:cNvPr>
          <p:cNvSpPr/>
          <p:nvPr/>
        </p:nvSpPr>
        <p:spPr>
          <a:xfrm>
            <a:off x="2002062" y="1202140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  <a:defRPr/>
            </a:pPr>
            <a:endParaRPr lang="fr-FR" sz="2400" b="1" i="1" dirty="0">
              <a:cs typeface="Trebuchet MS"/>
            </a:endParaRPr>
          </a:p>
          <a:p>
            <a:pPr lvl="1">
              <a:defRPr/>
            </a:pPr>
            <a:endParaRPr lang="fr-FR" sz="2400" b="1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8AC5E4A-5C1F-4A7A-D757-72709A07DE12}"/>
              </a:ext>
            </a:extLst>
          </p:cNvPr>
          <p:cNvSpPr/>
          <p:nvPr/>
        </p:nvSpPr>
        <p:spPr>
          <a:xfrm>
            <a:off x="8293726" y="1619181"/>
            <a:ext cx="2337986" cy="14546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Les activités et les prestations  hôtelières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4B1643-CEC1-5523-6793-2ABE7BEF6980}"/>
              </a:ext>
            </a:extLst>
          </p:cNvPr>
          <p:cNvSpPr/>
          <p:nvPr/>
        </p:nvSpPr>
        <p:spPr>
          <a:xfrm>
            <a:off x="4622548" y="27838"/>
            <a:ext cx="2383314" cy="14529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La présentation de l’établissement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A00C9C9-63C0-A169-3D3C-B9760CC0F625}"/>
              </a:ext>
            </a:extLst>
          </p:cNvPr>
          <p:cNvSpPr/>
          <p:nvPr/>
        </p:nvSpPr>
        <p:spPr>
          <a:xfrm>
            <a:off x="8286268" y="3229705"/>
            <a:ext cx="2345443" cy="14546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L’organisation de la vie quotidienne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C15854B-43D1-C7A1-1A39-FCC6CA6D2A8F}"/>
              </a:ext>
            </a:extLst>
          </p:cNvPr>
          <p:cNvSpPr/>
          <p:nvPr/>
        </p:nvSpPr>
        <p:spPr>
          <a:xfrm>
            <a:off x="2227594" y="5051395"/>
            <a:ext cx="2292951" cy="1454621"/>
          </a:xfrm>
          <a:prstGeom prst="ellipse">
            <a:avLst/>
          </a:prstGeom>
          <a:solidFill>
            <a:srgbClr val="8F1F5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Les objectifs et les moyens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AF610DC-3BC0-726A-1985-241D9596FAFC}"/>
              </a:ext>
            </a:extLst>
          </p:cNvPr>
          <p:cNvSpPr/>
          <p:nvPr/>
        </p:nvSpPr>
        <p:spPr>
          <a:xfrm>
            <a:off x="1388312" y="2087965"/>
            <a:ext cx="2460012" cy="145462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La prévention des risques de maltraitance  et la sécurité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31B5F86-8EC3-21E3-CF09-C4D38D8EF4B5}"/>
              </a:ext>
            </a:extLst>
          </p:cNvPr>
          <p:cNvSpPr/>
          <p:nvPr/>
        </p:nvSpPr>
        <p:spPr>
          <a:xfrm>
            <a:off x="7383249" y="4928549"/>
            <a:ext cx="2415758" cy="1454621"/>
          </a:xfrm>
          <a:prstGeom prst="ellipse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L’accompagnement personnalisé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CA7926B-80AF-845A-A193-ABBBE639C49C}"/>
              </a:ext>
            </a:extLst>
          </p:cNvPr>
          <p:cNvSpPr/>
          <p:nvPr/>
        </p:nvSpPr>
        <p:spPr>
          <a:xfrm>
            <a:off x="2064449" y="511577"/>
            <a:ext cx="2491900" cy="14546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Les  orientations  et évolutions prévues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 (fiches actions)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44C41A6-EC8E-5E5E-CD57-797C93ED3483}"/>
              </a:ext>
            </a:extLst>
          </p:cNvPr>
          <p:cNvSpPr/>
          <p:nvPr/>
        </p:nvSpPr>
        <p:spPr>
          <a:xfrm>
            <a:off x="1421847" y="3619428"/>
            <a:ext cx="2292951" cy="145462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Les droits des usagers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9135B11-4818-EB06-FBD0-C4B3A111FE3C}"/>
              </a:ext>
            </a:extLst>
          </p:cNvPr>
          <p:cNvSpPr/>
          <p:nvPr/>
        </p:nvSpPr>
        <p:spPr>
          <a:xfrm>
            <a:off x="7239224" y="233765"/>
            <a:ext cx="2208529" cy="14529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Le public , ses attentes et ses besoins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2D0984B-8F94-B1F6-9F51-AB75971E0AF7}"/>
              </a:ext>
            </a:extLst>
          </p:cNvPr>
          <p:cNvSpPr/>
          <p:nvPr/>
        </p:nvSpPr>
        <p:spPr>
          <a:xfrm>
            <a:off x="4738912" y="5121677"/>
            <a:ext cx="2306637" cy="14546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L’organisation et le projet de 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de soins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(médico-social)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E5D8D86C-B7EF-7511-424D-C63DC511ABE3}"/>
              </a:ext>
            </a:extLst>
          </p:cNvPr>
          <p:cNvSpPr txBox="1">
            <a:spLocks/>
          </p:cNvSpPr>
          <p:nvPr/>
        </p:nvSpPr>
        <p:spPr bwMode="auto">
          <a:xfrm>
            <a:off x="4533290" y="4364906"/>
            <a:ext cx="2849959" cy="7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800" i="1" dirty="0">
                <a:cs typeface="Arial" panose="020B0604020202020204" pitchFamily="34" charset="0"/>
              </a:rPr>
              <a:t>Le contenu du projet d’établissement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843BD-1DF3-6DD2-28EC-51877604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36" y="1723049"/>
            <a:ext cx="2042337" cy="23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BCE8-79F9-F994-2A98-714116E2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D3FAA6-1034-5FC3-0193-A9C7B6BA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927" y="2190070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86CCF-5A72-A1AA-3A1C-9F6D1393E841}"/>
              </a:ext>
            </a:extLst>
          </p:cNvPr>
          <p:cNvSpPr/>
          <p:nvPr/>
        </p:nvSpPr>
        <p:spPr>
          <a:xfrm>
            <a:off x="1705202" y="2047195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  <a:defRPr/>
            </a:pPr>
            <a:endParaRPr lang="fr-FR" sz="2400" i="1" dirty="0">
              <a:cs typeface="Trebuchet MS"/>
            </a:endParaRPr>
          </a:p>
          <a:p>
            <a:pPr lvl="1">
              <a:defRPr/>
            </a:pPr>
            <a:endParaRPr lang="fr-FR" sz="24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60821AA-89AC-F256-8528-784AAC525625}"/>
              </a:ext>
            </a:extLst>
          </p:cNvPr>
          <p:cNvSpPr/>
          <p:nvPr/>
        </p:nvSpPr>
        <p:spPr>
          <a:xfrm>
            <a:off x="7665128" y="2551067"/>
            <a:ext cx="3281152" cy="28875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UNE PARTIE PROJECTIVE </a:t>
            </a:r>
            <a:r>
              <a:rPr lang="fr-FR" sz="1400" dirty="0">
                <a:solidFill>
                  <a:schemeClr val="tx1"/>
                </a:solidFill>
              </a:rPr>
              <a:t>: à quoi correspondra l’établissement dans 5 ans?  Quelle sera l’évolution du public, du territoire, des politiques publiques?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6290BF-DFD1-FB90-98E0-B765512C5EF6}"/>
              </a:ext>
            </a:extLst>
          </p:cNvPr>
          <p:cNvSpPr/>
          <p:nvPr/>
        </p:nvSpPr>
        <p:spPr>
          <a:xfrm>
            <a:off x="887441" y="2519992"/>
            <a:ext cx="3639433" cy="28521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UNE PARTIE ANALYTIQUE : </a:t>
            </a:r>
            <a:r>
              <a:rPr lang="fr-FR" sz="1400" dirty="0">
                <a:solidFill>
                  <a:schemeClr val="tx1"/>
                </a:solidFill>
              </a:rPr>
              <a:t>interroger les pratiques, les organisations, leur adéquation avec les besoins du public et en déduire les forces et points à améliorer de la structure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423B860-B0A0-B3D1-D1D0-34891CA337B0}"/>
              </a:ext>
            </a:extLst>
          </p:cNvPr>
          <p:cNvSpPr/>
          <p:nvPr/>
        </p:nvSpPr>
        <p:spPr>
          <a:xfrm>
            <a:off x="4252638" y="960234"/>
            <a:ext cx="3510826" cy="25677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UNE PARTIE DESCRIPTIVE </a:t>
            </a:r>
            <a:r>
              <a:rPr lang="fr-FR" sz="1400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 les prestations offertes et l’organisation de l’établissement ou service</a:t>
            </a:r>
          </a:p>
        </p:txBody>
      </p:sp>
      <p:sp>
        <p:nvSpPr>
          <p:cNvPr id="27" name="Titre 6">
            <a:extLst>
              <a:ext uri="{FF2B5EF4-FFF2-40B4-BE49-F238E27FC236}">
                <a16:creationId xmlns:a16="http://schemas.microsoft.com/office/drawing/2014/main" id="{9A88B0B1-801E-22B5-8FB5-E090E832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691" y="266794"/>
            <a:ext cx="12691382" cy="539203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Une </a:t>
            </a:r>
            <a:r>
              <a:rPr lang="fr-FR" dirty="0" err="1"/>
              <a:t>co</a:t>
            </a:r>
            <a:r>
              <a:rPr lang="fr-FR" dirty="0"/>
              <a:t> construction avec les équipes, les personnes accompagnées, les partenaires 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AF3BDA08-E4C4-5183-E159-5DB3E911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884" y="6481042"/>
            <a:ext cx="996428" cy="365125"/>
          </a:xfrm>
        </p:spPr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id="{92ADC0D8-EDF0-9061-DD04-C99BA93A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720" y="6481042"/>
            <a:ext cx="4114800" cy="365125"/>
          </a:xfrm>
        </p:spPr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E594D122-8980-FE6B-5E18-F564A2C21232}"/>
              </a:ext>
            </a:extLst>
          </p:cNvPr>
          <p:cNvSpPr txBox="1">
            <a:spLocks/>
          </p:cNvSpPr>
          <p:nvPr/>
        </p:nvSpPr>
        <p:spPr>
          <a:xfrm>
            <a:off x="73348" y="6481042"/>
            <a:ext cx="463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03619-218E-E64C-B634-35481C58E17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3EF2DE-BDD1-4851-371D-1EB3CE1E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32" y="3619022"/>
            <a:ext cx="2042337" cy="23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A24F8-3AAF-6F79-93DB-8893F40D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97E5A-A281-D33F-A752-5DEF182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95" y="1762952"/>
            <a:ext cx="9191779" cy="10654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3</a:t>
            </a:r>
            <a:r>
              <a:rPr lang="fr-FR" noProof="0" dirty="0"/>
              <a:t>_ </a:t>
            </a:r>
            <a:r>
              <a:rPr lang="fr-FR" dirty="0"/>
              <a:t>les étapes de l’élaboration du projet d’établissement</a:t>
            </a:r>
            <a:br>
              <a:rPr lang="fr-FR" dirty="0"/>
            </a:br>
            <a:r>
              <a:rPr lang="fr-FR" dirty="0"/>
              <a:t>  </a:t>
            </a:r>
            <a:r>
              <a:rPr lang="fr-FR" noProof="0" dirty="0"/>
              <a:t>  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54416-31F0-D89E-38D7-BDB7C684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884" y="6481042"/>
            <a:ext cx="996428" cy="365125"/>
          </a:xfrm>
        </p:spPr>
        <p:txBody>
          <a:bodyPr/>
          <a:lstStyle/>
          <a:p>
            <a:r>
              <a:rPr lang="fr-FR" noProof="0" dirty="0"/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20EF6-6003-8012-81AF-C2B41A34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720" y="6481042"/>
            <a:ext cx="4114800" cy="365125"/>
          </a:xfrm>
        </p:spPr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D500F1-DFF0-D322-CDAA-6A01433B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48" y="6481042"/>
            <a:ext cx="463559" cy="365125"/>
          </a:xfrm>
        </p:spPr>
        <p:txBody>
          <a:bodyPr/>
          <a:lstStyle/>
          <a:p>
            <a:fld id="{4FC03619-218E-E64C-B634-35481C58E179}" type="slidenum">
              <a:rPr lang="fr-FR" noProof="0" smtClean="0"/>
              <a:pPr/>
              <a:t>13</a:t>
            </a:fld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A358A0-5A39-A996-E43E-560885CA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31" y="2828365"/>
            <a:ext cx="2042337" cy="2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3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1783C-29A7-3BDD-1A16-8BE30E59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BC22C-21ED-67D8-8F82-3E676D8B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B509D"/>
                </a:solidFill>
              </a:rPr>
              <a:t>Schéma global d’élaboration du projet d’établissement</a:t>
            </a:r>
            <a:endParaRPr lang="fr-FR" noProof="0" dirty="0">
              <a:solidFill>
                <a:srgbClr val="0B509D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B1EDA-5096-545F-3DAC-C1BF0540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2A2B3-E8C9-55E7-26A0-4B52F8B8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1AD86-D2F0-C659-140B-20A227B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3619-218E-E64C-B634-35481C58E1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B509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1B49DB5-425D-EE25-C3EE-A25CEC569CB0}"/>
              </a:ext>
            </a:extLst>
          </p:cNvPr>
          <p:cNvSpPr txBox="1"/>
          <p:nvPr/>
        </p:nvSpPr>
        <p:spPr>
          <a:xfrm>
            <a:off x="4147953" y="7068565"/>
            <a:ext cx="2024321" cy="2524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recours à la contention mécanique relève d’une prescription médicale motivée par des éléments cliniques, l’échec des alternatives, les bénéfices et les risques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Ceci est tracé dans le dossier ; type de contention, les points de contention, diurnes ou nocturnes, la durée, les modalités de surveillance et de réévaluation.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022A9B6-7EB2-374C-11D1-454A452B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1700213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F1E9C5-0F52-73CC-3730-CA82A744E3A9}"/>
              </a:ext>
            </a:extLst>
          </p:cNvPr>
          <p:cNvSpPr/>
          <p:nvPr/>
        </p:nvSpPr>
        <p:spPr>
          <a:xfrm>
            <a:off x="2135189" y="1557338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rebuchet M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id="{C9DB6074-C24F-CFD4-F097-637D3B33FD14}"/>
              </a:ext>
            </a:extLst>
          </p:cNvPr>
          <p:cNvSpPr txBox="1">
            <a:spLocks/>
          </p:cNvSpPr>
          <p:nvPr/>
        </p:nvSpPr>
        <p:spPr bwMode="auto">
          <a:xfrm>
            <a:off x="6562725" y="6335714"/>
            <a:ext cx="28209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0" latinLnBrk="0" hangingPunct="0"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-"/>
              <a:defRPr sz="1700" i="1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67D7E-DE0C-4F06-9CFA-53AF90E36DD1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3E84B-AECB-BBAF-4467-FAF11F7E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1700213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3D7A8-A176-E177-221D-F76A2FE165B0}"/>
              </a:ext>
            </a:extLst>
          </p:cNvPr>
          <p:cNvSpPr/>
          <p:nvPr/>
        </p:nvSpPr>
        <p:spPr>
          <a:xfrm>
            <a:off x="2135189" y="1557338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rebuchet M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05011D0-5EFE-276E-DA7B-E5D668D25DDD}"/>
              </a:ext>
            </a:extLst>
          </p:cNvPr>
          <p:cNvSpPr txBox="1">
            <a:spLocks/>
          </p:cNvSpPr>
          <p:nvPr/>
        </p:nvSpPr>
        <p:spPr bwMode="auto">
          <a:xfrm>
            <a:off x="2827176" y="5022528"/>
            <a:ext cx="7013737" cy="9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1" u="none" strike="noStrike" kern="1200" cap="none" spc="0" normalizeH="0" baseline="0" noProof="0" dirty="0">
              <a:ln>
                <a:noFill/>
              </a:ln>
              <a:solidFill>
                <a:srgbClr val="A40060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43B37E-1CB3-CF1F-9B9D-2C531E0A6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40" y="1045028"/>
            <a:ext cx="6683319" cy="53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DF7C-15E6-1EAC-C7A9-1FEB0F974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6">
            <a:extLst>
              <a:ext uri="{FF2B5EF4-FFF2-40B4-BE49-F238E27FC236}">
                <a16:creationId xmlns:a16="http://schemas.microsoft.com/office/drawing/2014/main" id="{DDE306FF-931B-3AD6-99AB-21C4CC93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691" y="266794"/>
            <a:ext cx="12691382" cy="539203"/>
          </a:xfrm>
        </p:spPr>
        <p:txBody>
          <a:bodyPr anchor="ctr">
            <a:normAutofit/>
          </a:bodyPr>
          <a:lstStyle/>
          <a:p>
            <a:r>
              <a:rPr lang="fr-FR" dirty="0"/>
              <a:t>Les prochaines étapes de l’élaboration du projet d’établissement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E21A87-160E-F577-FE62-D3B70D46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884" y="6481042"/>
            <a:ext cx="996428" cy="365125"/>
          </a:xfrm>
        </p:spPr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8CC7E-B3EE-E311-AAB1-87D5F3CA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720" y="6481042"/>
            <a:ext cx="4114800" cy="365125"/>
          </a:xfrm>
        </p:spPr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C5E4D5E-2924-6B59-4921-EE8FF602C32A}"/>
              </a:ext>
            </a:extLst>
          </p:cNvPr>
          <p:cNvSpPr txBox="1">
            <a:spLocks/>
          </p:cNvSpPr>
          <p:nvPr/>
        </p:nvSpPr>
        <p:spPr>
          <a:xfrm>
            <a:off x="73348" y="6481042"/>
            <a:ext cx="463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03619-218E-E64C-B634-35481C58E179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id="{CC6A5073-B978-17D2-9590-513A894FD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7269"/>
              </p:ext>
            </p:extLst>
          </p:nvPr>
        </p:nvGraphicFramePr>
        <p:xfrm>
          <a:off x="906810" y="893236"/>
          <a:ext cx="10378380" cy="577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81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8492-3296-03E1-19B9-EE1D28F92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0B8517-84C6-29B4-8CDD-3FF54DF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07" y="390540"/>
            <a:ext cx="10515600" cy="549275"/>
          </a:xfrm>
        </p:spPr>
        <p:txBody>
          <a:bodyPr/>
          <a:lstStyle/>
          <a:p>
            <a:r>
              <a:rPr lang="fr-FR" dirty="0"/>
              <a:t>Le comité de pilotage du Projet d’établissement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B1526-960F-39D1-84DF-122035D908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DEF02D-93F4-8EAF-4A64-1034D0B1B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CD0A8-332C-27EB-9A23-38CB135434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16</a:t>
            </a:fld>
            <a:endParaRPr lang="fr-FR" noProof="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4844E4-2B0E-FB8B-28A1-9E020B71892D}"/>
              </a:ext>
            </a:extLst>
          </p:cNvPr>
          <p:cNvSpPr txBox="1">
            <a:spLocks/>
          </p:cNvSpPr>
          <p:nvPr/>
        </p:nvSpPr>
        <p:spPr>
          <a:xfrm>
            <a:off x="548463" y="1851882"/>
            <a:ext cx="11095073" cy="442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2"/>
              </a:buBlip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23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9975" indent="-155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5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60513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fr-FR" sz="3600" dirty="0">
                <a:solidFill>
                  <a:srgbClr val="A40060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Les membres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Professionnels 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Représentants de l’organisme gestionnaire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Représentants des usagers par l’intermédiaire du CVS ou groupe d’expression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 Un membre d’une instance de représentation du personnel, (quand possible)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Un ou des partenaires</a:t>
            </a:r>
          </a:p>
          <a:p>
            <a:pPr marL="95250" lvl="1" indent="0" algn="just">
              <a:spcBef>
                <a:spcPts val="0"/>
              </a:spcBef>
              <a:buFont typeface="Police système Courant"/>
              <a:buNone/>
            </a:pPr>
            <a:endParaRPr lang="fr-FR" sz="1400" dirty="0"/>
          </a:p>
          <a:p>
            <a:pPr algn="just">
              <a:spcBef>
                <a:spcPts val="0"/>
              </a:spcBef>
            </a:pPr>
            <a:r>
              <a:rPr lang="fr-FR" sz="3600" dirty="0">
                <a:solidFill>
                  <a:srgbClr val="A40060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Les missions du comité de pilotage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Décide de la méthode de travail et du calendrier,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S’assure du processus mis en œuvre</a:t>
            </a:r>
          </a:p>
          <a:p>
            <a:pPr lvl="1" algn="just">
              <a:spcBef>
                <a:spcPts val="0"/>
              </a:spcBef>
            </a:pPr>
            <a:r>
              <a:rPr lang="fr-FR" sz="1900" dirty="0"/>
              <a:t>Priorise les thématiques à traiter</a:t>
            </a:r>
          </a:p>
          <a:p>
            <a:pPr lvl="1" algn="just">
              <a:spcBef>
                <a:spcPts val="0"/>
              </a:spcBef>
            </a:pPr>
            <a:r>
              <a:rPr lang="fr-FR" sz="1900" b="1" dirty="0"/>
              <a:t>Recadre les travaux si nécessaire</a:t>
            </a:r>
          </a:p>
          <a:p>
            <a:pPr lvl="1" algn="just">
              <a:spcBef>
                <a:spcPts val="0"/>
              </a:spcBef>
            </a:pPr>
            <a:r>
              <a:rPr lang="fr-FR" sz="1900" b="1" dirty="0"/>
              <a:t>Pré-valide des écrits, avant la validation par les instances décisionnelles de l’organisme gestionnaire.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5FAA9F-33CD-5A6B-D36D-259AD541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306" y="1416482"/>
            <a:ext cx="2111837" cy="15838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7FC303F-6049-F5F6-D7F2-6DDEAA47B4A2}"/>
              </a:ext>
            </a:extLst>
          </p:cNvPr>
          <p:cNvSpPr txBox="1"/>
          <p:nvPr/>
        </p:nvSpPr>
        <p:spPr>
          <a:xfrm>
            <a:off x="305127" y="867206"/>
            <a:ext cx="113810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B8388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B8388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COPIL est composé de plusieurs parties prenantes clés du projet. La nomination des professionnels est à l’initiative de la direction. </a:t>
            </a:r>
          </a:p>
        </p:txBody>
      </p:sp>
    </p:spTree>
    <p:extLst>
      <p:ext uri="{BB962C8B-B14F-4D97-AF65-F5344CB8AC3E}">
        <p14:creationId xmlns:p14="http://schemas.microsoft.com/office/powerpoint/2010/main" val="78082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67C90-177C-87AF-00FD-EF42AF4B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98" y="436843"/>
            <a:ext cx="10515600" cy="549275"/>
          </a:xfrm>
        </p:spPr>
        <p:txBody>
          <a:bodyPr/>
          <a:lstStyle/>
          <a:p>
            <a:r>
              <a:rPr lang="fr-FR" dirty="0">
                <a:solidFill>
                  <a:srgbClr val="0B509D"/>
                </a:solidFill>
                <a:cs typeface="Calibri" panose="020F0502020204030204" pitchFamily="34" charset="0"/>
              </a:rPr>
              <a:t>Pourquoi mettre en place un comité de pilotage ?</a:t>
            </a:r>
            <a:endParaRPr lang="fr-FR" noProof="0" dirty="0">
              <a:solidFill>
                <a:srgbClr val="0B509D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897A4-C000-7727-BC48-F022369B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DD6C9-AFB2-3E92-8A55-337FC1B0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AF510-D283-F99D-EFB9-8806B465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17</a:t>
            </a:fld>
            <a:endParaRPr lang="fr-FR" noProof="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D9ADE7A-8EBB-64E2-C171-8B665CF7642F}"/>
              </a:ext>
            </a:extLst>
          </p:cNvPr>
          <p:cNvSpPr txBox="1">
            <a:spLocks/>
          </p:cNvSpPr>
          <p:nvPr/>
        </p:nvSpPr>
        <p:spPr>
          <a:xfrm>
            <a:off x="1026060" y="1135790"/>
            <a:ext cx="10619396" cy="4800600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73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Police système Courant"/>
              <a:buChar char="●"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60363" indent="-206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2000" b="0" i="0" u="none" strike="noStrike" baseline="0" dirty="0">
                <a:solidFill>
                  <a:srgbClr val="0B509D"/>
                </a:solidFill>
                <a:latin typeface="Aptos" panose="020B0004020202020204" pitchFamily="34" charset="0"/>
              </a:rPr>
              <a:t>                                </a:t>
            </a: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r>
              <a:rPr lang="fr-FR" sz="2000" b="0" dirty="0">
                <a:latin typeface="Montserrat" panose="00000500000000000000" pitchFamily="2" charset="0"/>
              </a:rPr>
              <a:t>			</a:t>
            </a:r>
            <a:endParaRPr lang="fr-FR" sz="2000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B509D"/>
                </a:solidFill>
                <a:latin typeface="Montserrat" panose="00000500000000000000" pitchFamily="2" charset="0"/>
              </a:rPr>
              <a:t>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CFF92E-1B04-1F5A-4082-A536550D1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85" y="4869938"/>
            <a:ext cx="1988840" cy="14916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34B2867-1F02-19F1-97A7-282BC7251730}"/>
              </a:ext>
            </a:extLst>
          </p:cNvPr>
          <p:cNvSpPr txBox="1"/>
          <p:nvPr/>
        </p:nvSpPr>
        <p:spPr>
          <a:xfrm>
            <a:off x="305126" y="1104618"/>
            <a:ext cx="11340329" cy="429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comité de pilotage est une réunion régulière, généralement mensuelle, dont le but est de piloter et </a:t>
            </a: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contrôler l'avancement du projet</a:t>
            </a: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d’établissement et si besoin prendre des décisions et faire des arbitrages.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joue un rôle essentiel dans la démarche de l’élaboration du projet d’établissement, accompagnant les différentes étapes depuis l'élaboration initiale jusqu'à la finalisation du projet.</a:t>
            </a: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COPIL est composé de plusieurs parties prenantes clés du projet. </a:t>
            </a: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nomination des professionnels est à l’initiative de la direction. </a:t>
            </a: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lvl="1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L'organisation d'un COPIL est définie lors de la réunion de </a:t>
            </a: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lancement du projet</a:t>
            </a: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d’établissement. 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fr-FR" sz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7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329DD-FCD4-FD68-BA5E-48B40DCC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2F248-9D12-D7EE-1EA8-FCEB90D4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98" y="436843"/>
            <a:ext cx="10515600" cy="549275"/>
          </a:xfrm>
        </p:spPr>
        <p:txBody>
          <a:bodyPr/>
          <a:lstStyle/>
          <a:p>
            <a:r>
              <a:rPr lang="fr-FR" dirty="0">
                <a:solidFill>
                  <a:srgbClr val="0B509D"/>
                </a:solidFill>
                <a:cs typeface="Calibri" panose="020F0502020204030204" pitchFamily="34" charset="0"/>
              </a:rPr>
              <a:t>Les objectifs  du comité de pilotage ?</a:t>
            </a:r>
            <a:endParaRPr lang="fr-FR" noProof="0" dirty="0">
              <a:solidFill>
                <a:srgbClr val="0B509D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C85759-6FA2-D60F-D108-373F7527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2DB3-AF6A-B8E5-057D-39B1221B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F380B-2F1C-0E82-1B0B-100BAA1C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18</a:t>
            </a:fld>
            <a:endParaRPr lang="fr-FR" noProof="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35FA31F-21E1-68BD-5F80-D8EEF3E9CC0F}"/>
              </a:ext>
            </a:extLst>
          </p:cNvPr>
          <p:cNvSpPr txBox="1">
            <a:spLocks/>
          </p:cNvSpPr>
          <p:nvPr/>
        </p:nvSpPr>
        <p:spPr>
          <a:xfrm>
            <a:off x="1026060" y="1135790"/>
            <a:ext cx="10619396" cy="4800600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73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Police système Courant"/>
              <a:buChar char="●"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60363" indent="-206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2000" b="0" i="0" u="none" strike="noStrike" baseline="0" dirty="0">
                <a:solidFill>
                  <a:srgbClr val="0B509D"/>
                </a:solidFill>
                <a:latin typeface="Aptos" panose="020B0004020202020204" pitchFamily="34" charset="0"/>
              </a:rPr>
              <a:t>                                </a:t>
            </a: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r>
              <a:rPr lang="fr-FR" sz="2000" b="0" dirty="0">
                <a:latin typeface="Montserrat" panose="00000500000000000000" pitchFamily="2" charset="0"/>
              </a:rPr>
              <a:t>			</a:t>
            </a:r>
            <a:endParaRPr lang="fr-FR" sz="2000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B509D"/>
                </a:solidFill>
                <a:latin typeface="Montserrat" panose="00000500000000000000" pitchFamily="2" charset="0"/>
              </a:rPr>
              <a:t>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81BDB0-B91B-4246-FA87-31BCB0671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298" y="4929527"/>
            <a:ext cx="1988840" cy="14916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CA1760-F7CB-76B9-11A8-4261960F5FF2}"/>
              </a:ext>
            </a:extLst>
          </p:cNvPr>
          <p:cNvSpPr txBox="1"/>
          <p:nvPr/>
        </p:nvSpPr>
        <p:spPr>
          <a:xfrm>
            <a:off x="391884" y="1135790"/>
            <a:ext cx="11107119" cy="376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réunion COPIL est une instance de suivi qui facilite la communication entre les diverses parties prenantes impliquées dans le projet.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 joue un rôle clé dans la démarche de la rédaction du projet d’établissement en guidant son évolution.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Cette guidance se traduit par le suivi de l'avancement du projet, la prise de décisions importantes et la résolution de problèmes potentiels.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outre, elle aide à assurer que le projet reste aligné avec les objectifs stratégiques définis et qu'il respecte les délais prévus.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fr-F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7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D92D5-1BA8-B0F4-B13A-2C020633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B17DF2F-08CA-948C-103E-027779DC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06" y="390540"/>
            <a:ext cx="11153069" cy="549275"/>
          </a:xfrm>
        </p:spPr>
        <p:txBody>
          <a:bodyPr/>
          <a:lstStyle/>
          <a:p>
            <a:r>
              <a:rPr lang="fr-FR" dirty="0"/>
              <a:t>Une trame de projet d’établissement proposée et totalement aménageable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23B819-F43F-2AC8-E394-B3C2E1BF8B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7AE3E8-57D5-6F99-9690-46ACCADB0B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894477-F3A3-26AB-9CE2-970DD9F0D0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19</a:t>
            </a:fld>
            <a:endParaRPr lang="fr-FR" noProof="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7DEBDD5-2E20-C273-BE36-5CFA734A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70" y="2908314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1200"/>
              </a:spcAft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Lucida Grande"/>
              <a:buChar char="-"/>
              <a:defRPr sz="1700" i="1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2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9F30-2E0D-DCB6-C8B2-33932FD1C9D4}"/>
              </a:ext>
            </a:extLst>
          </p:cNvPr>
          <p:cNvSpPr/>
          <p:nvPr/>
        </p:nvSpPr>
        <p:spPr>
          <a:xfrm>
            <a:off x="2015445" y="2765439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  <a:defRPr/>
            </a:pPr>
            <a:endParaRPr lang="fr-FR" sz="2400" i="1" dirty="0">
              <a:cs typeface="Trebuchet MS"/>
            </a:endParaRPr>
          </a:p>
          <a:p>
            <a:pPr lvl="1">
              <a:defRPr/>
            </a:pPr>
            <a:endParaRPr lang="fr-FR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B3921E7-2499-D363-9A50-13A1A4D39035}"/>
              </a:ext>
            </a:extLst>
          </p:cNvPr>
          <p:cNvSpPr/>
          <p:nvPr/>
        </p:nvSpPr>
        <p:spPr>
          <a:xfrm>
            <a:off x="7574243" y="2765439"/>
            <a:ext cx="3470582" cy="214781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Pour accompagner à la réflexion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C590487-4392-A419-19EB-3546F8DD3022}"/>
              </a:ext>
            </a:extLst>
          </p:cNvPr>
          <p:cNvSpPr/>
          <p:nvPr/>
        </p:nvSpPr>
        <p:spPr>
          <a:xfrm>
            <a:off x="961715" y="2874143"/>
            <a:ext cx="3904898" cy="20162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Pour intégrer questionnements qui seront repris lors de l’évaluation externe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BC62F1F-3DC8-D5BE-1E6B-C3BEA09D0558}"/>
              </a:ext>
            </a:extLst>
          </p:cNvPr>
          <p:cNvSpPr/>
          <p:nvPr/>
        </p:nvSpPr>
        <p:spPr>
          <a:xfrm>
            <a:off x="4415597" y="1085011"/>
            <a:ext cx="3360806" cy="21249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Pour faciliter la structuration du projet d’établissement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0A35D6-D634-D2AE-F880-7E67E1CB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31" y="3352814"/>
            <a:ext cx="2291194" cy="2629001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A8B3B51C-51BA-D3D8-FB99-DE0F8CB548D8}"/>
              </a:ext>
            </a:extLst>
          </p:cNvPr>
          <p:cNvSpPr txBox="1">
            <a:spLocks/>
          </p:cNvSpPr>
          <p:nvPr/>
        </p:nvSpPr>
        <p:spPr>
          <a:xfrm>
            <a:off x="2264889" y="5634588"/>
            <a:ext cx="3388163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SOCIAL </a:t>
            </a: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BA9DCFAA-55C6-8171-8271-C11372B8F568}"/>
              </a:ext>
            </a:extLst>
          </p:cNvPr>
          <p:cNvSpPr txBox="1">
            <a:spLocks/>
          </p:cNvSpPr>
          <p:nvPr/>
        </p:nvSpPr>
        <p:spPr>
          <a:xfrm>
            <a:off x="7047997" y="5631684"/>
            <a:ext cx="380826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MEDICO- SOCIAL  </a:t>
            </a: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6D16FEC5-1A9E-F997-8637-C580990DC9D5}"/>
              </a:ext>
            </a:extLst>
          </p:cNvPr>
          <p:cNvSpPr txBox="1">
            <a:spLocks/>
          </p:cNvSpPr>
          <p:nvPr/>
        </p:nvSpPr>
        <p:spPr>
          <a:xfrm>
            <a:off x="5239004" y="4285433"/>
            <a:ext cx="202316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Guides de rédaction </a:t>
            </a:r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ED98D55D-FB66-F4F5-8C8B-C30EE6C34A0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366025" y="4667315"/>
            <a:ext cx="952065" cy="9643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5E163090-846C-1399-B7DF-CAC4EC08AAE3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rot="10800000" flipV="1">
            <a:off x="3958971" y="4667314"/>
            <a:ext cx="1115860" cy="9672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18772CD-6BA1-3E73-D33F-D84C812C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400" b="1" kern="1200" noProof="0" dirty="0">
                <a:solidFill>
                  <a:srgbClr val="A40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</a:t>
            </a:r>
            <a:r>
              <a:rPr lang="fr-FR" sz="2400" b="1" kern="1200" noProof="0" dirty="0">
                <a:solidFill>
                  <a:srgbClr val="0B509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Objectifs</a:t>
            </a:r>
            <a:endParaRPr lang="fr-FR" noProof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341805-FB11-1729-39A5-2B5FD692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247"/>
            <a:ext cx="8207829" cy="4853309"/>
          </a:xfrm>
        </p:spPr>
        <p:txBody>
          <a:bodyPr>
            <a:noAutofit/>
          </a:bodyPr>
          <a:lstStyle/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Introduction sur la Loi 2002-2 et le droit des usagers 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Pourquoi un projet d’établissement ?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S’engager dans un nouveau projet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Les valeurs partagées et le sens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Les besoins des résidents dans le projet et le quotidien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Le projet d’établissement et les outils d’évaluation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La dynamique de changement dans le projet d’établissement</a:t>
            </a:r>
          </a:p>
          <a:p>
            <a:pPr algn="just"/>
            <a:r>
              <a:rPr lang="fr-FR" sz="2400" b="0" dirty="0">
                <a:solidFill>
                  <a:srgbClr val="A4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Le contenu du projet d’établissement </a:t>
            </a:r>
          </a:p>
          <a:p>
            <a:pPr marL="0" indent="0" algn="just">
              <a:buNone/>
            </a:pPr>
            <a:endParaRPr lang="fr-FR" sz="700" b="0" kern="1200" noProof="0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700" kern="1200" noProof="0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700" kern="1200" noProof="0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500" noProof="0" dirty="0"/>
          </a:p>
          <a:p>
            <a:pPr marL="0" indent="0">
              <a:buNone/>
            </a:pPr>
            <a:r>
              <a:rPr lang="fr-FR" sz="500" noProof="0" dirty="0">
                <a:solidFill>
                  <a:srgbClr val="A40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500" noProof="0" dirty="0">
                <a:solidFill>
                  <a:srgbClr val="A40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</a:t>
            </a:r>
            <a:endParaRPr lang="fr-FR" sz="800" noProof="0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800" noProof="0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500" noProof="0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4F7480D2-30AA-E295-2EA9-D2310F5127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24" name="Espace réservé du pied de page 5">
            <a:extLst>
              <a:ext uri="{FF2B5EF4-FFF2-40B4-BE49-F238E27FC236}">
                <a16:creationId xmlns:a16="http://schemas.microsoft.com/office/drawing/2014/main" id="{4F202769-EAA7-A6A7-270F-2815C70467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25" name="Espace réservé du numéro de diapositive 6">
            <a:extLst>
              <a:ext uri="{FF2B5EF4-FFF2-40B4-BE49-F238E27FC236}">
                <a16:creationId xmlns:a16="http://schemas.microsoft.com/office/drawing/2014/main" id="{D5198673-1359-AAFA-590E-55F03ED741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</a:t>
            </a:fld>
            <a:endParaRPr lang="fr-FR" noProof="0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2FEDF18B-3FAB-7E88-71EE-F823E2C3E2D4}"/>
              </a:ext>
            </a:extLst>
          </p:cNvPr>
          <p:cNvSpPr txBox="1">
            <a:spLocks/>
          </p:cNvSpPr>
          <p:nvPr/>
        </p:nvSpPr>
        <p:spPr>
          <a:xfrm>
            <a:off x="1039906" y="5056094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fr-FR" noProof="0" dirty="0"/>
          </a:p>
        </p:txBody>
      </p:sp>
      <p:pic>
        <p:nvPicPr>
          <p:cNvPr id="10" name="Graphique 9" descr="Chronomètre avec un remplissage uni">
            <a:extLst>
              <a:ext uri="{FF2B5EF4-FFF2-40B4-BE49-F238E27FC236}">
                <a16:creationId xmlns:a16="http://schemas.microsoft.com/office/drawing/2014/main" id="{12354C2D-BCBE-11D3-9817-CC7504DF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2350" y="1129290"/>
            <a:ext cx="1216394" cy="1216394"/>
          </a:xfrm>
          <a:prstGeom prst="rect">
            <a:avLst/>
          </a:prstGeom>
        </p:spPr>
      </p:pic>
      <p:pic>
        <p:nvPicPr>
          <p:cNvPr id="12" name="Graphique 11" descr="Cible avec un remplissage uni">
            <a:extLst>
              <a:ext uri="{FF2B5EF4-FFF2-40B4-BE49-F238E27FC236}">
                <a16:creationId xmlns:a16="http://schemas.microsoft.com/office/drawing/2014/main" id="{48A6C331-58C0-F154-A0AB-3CCC705B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039" y="310597"/>
            <a:ext cx="666275" cy="6662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60DE264-8A9D-0B67-8B10-5CBF20BF6CD9}"/>
              </a:ext>
            </a:extLst>
          </p:cNvPr>
          <p:cNvSpPr txBox="1"/>
          <p:nvPr/>
        </p:nvSpPr>
        <p:spPr>
          <a:xfrm>
            <a:off x="9682844" y="2380211"/>
            <a:ext cx="1992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4572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tabLst>
                <a:tab pos="895350" algn="l"/>
              </a:tabLst>
              <a:defRPr/>
            </a:pPr>
            <a:r>
              <a:rPr lang="fr-FR" sz="2800" b="1" noProof="0" dirty="0">
                <a:solidFill>
                  <a:srgbClr val="0B509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Durée 1h30</a:t>
            </a:r>
            <a:endParaRPr lang="fr-FR" sz="2800" b="1" kern="1200" noProof="0" dirty="0">
              <a:solidFill>
                <a:srgbClr val="0B509D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que 2" descr="Presse-papiers vérifié avec un remplissage uni">
            <a:extLst>
              <a:ext uri="{FF2B5EF4-FFF2-40B4-BE49-F238E27FC236}">
                <a16:creationId xmlns:a16="http://schemas.microsoft.com/office/drawing/2014/main" id="{86D14F6A-294B-9245-F998-659EA1820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2350" y="4180421"/>
            <a:ext cx="1228682" cy="12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D87E-DDCC-BFE5-065B-64B10E1AE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AEB72-F6BB-9CC0-FAC1-E2B52B3A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98" y="436843"/>
            <a:ext cx="10515600" cy="549275"/>
          </a:xfrm>
        </p:spPr>
        <p:txBody>
          <a:bodyPr/>
          <a:lstStyle/>
          <a:p>
            <a:r>
              <a:rPr lang="fr-FR" dirty="0">
                <a:solidFill>
                  <a:srgbClr val="0B509D"/>
                </a:solidFill>
                <a:cs typeface="Calibri" panose="020F0502020204030204" pitchFamily="34" charset="0"/>
              </a:rPr>
              <a:t>Quelles thématiques ?   </a:t>
            </a:r>
            <a:endParaRPr lang="fr-FR" noProof="0" dirty="0">
              <a:solidFill>
                <a:srgbClr val="0B509D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A25DB-983C-6733-680F-FFA9D276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8F296-DCE6-C57D-9FA6-63E51090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F7FE6-26EE-CDEF-24D6-ABB1046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20</a:t>
            </a:fld>
            <a:endParaRPr lang="fr-FR" noProof="0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EB48FCD-6F0F-4999-5260-6276B88D4AEB}"/>
              </a:ext>
            </a:extLst>
          </p:cNvPr>
          <p:cNvSpPr txBox="1">
            <a:spLocks/>
          </p:cNvSpPr>
          <p:nvPr/>
        </p:nvSpPr>
        <p:spPr>
          <a:xfrm>
            <a:off x="832524" y="1338493"/>
            <a:ext cx="9000000" cy="4428000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73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Police système Courant"/>
              <a:buChar char="●"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60363" indent="-206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2000" b="0" i="0" u="none" strike="noStrike" baseline="0" dirty="0">
                <a:solidFill>
                  <a:srgbClr val="0B509D"/>
                </a:solidFill>
                <a:latin typeface="Aptos" panose="020B0004020202020204" pitchFamily="34" charset="0"/>
              </a:rPr>
              <a:t>                                </a:t>
            </a: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endParaRPr lang="fr-FR" sz="2000" b="0" dirty="0">
              <a:latin typeface="Aptos" panose="020B0004020202020204" pitchFamily="34" charset="0"/>
            </a:endParaRPr>
          </a:p>
          <a:p>
            <a:pPr marL="0" indent="0" algn="l">
              <a:buNone/>
            </a:pPr>
            <a:r>
              <a:rPr lang="fr-FR" sz="2000" b="0" dirty="0">
                <a:latin typeface="Montserrat" panose="00000500000000000000" pitchFamily="2" charset="0"/>
              </a:rPr>
              <a:t>			</a:t>
            </a:r>
            <a:endParaRPr lang="fr-FR" sz="2000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B509D"/>
                </a:solidFill>
                <a:latin typeface="Montserrat" panose="00000500000000000000" pitchFamily="2" charset="0"/>
              </a:rPr>
              <a:t>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2B967E-31EA-93CF-640A-D1BDAFEAEF80}"/>
              </a:ext>
            </a:extLst>
          </p:cNvPr>
          <p:cNvSpPr txBox="1"/>
          <p:nvPr/>
        </p:nvSpPr>
        <p:spPr>
          <a:xfrm>
            <a:off x="1101436" y="1091507"/>
            <a:ext cx="10258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Réflexion collective en partant des objectifs du projet d’établissement et en lien avec les 9 thématiques du référentiel d’évaluation externe de la HAS </a:t>
            </a:r>
          </a:p>
          <a:p>
            <a:pPr algn="l"/>
            <a:endParaRPr lang="fr-FR" sz="1800" b="1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l"/>
            <a:endParaRPr lang="fr-FR" sz="1800" b="1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l"/>
            <a:endParaRPr lang="fr-FR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l"/>
            <a:endParaRPr lang="fr-FR" sz="1800" b="1" i="0" u="none" strike="noStrike" baseline="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04B6BED-B540-B7B0-19CB-3CC6906AB9D1}"/>
              </a:ext>
            </a:extLst>
          </p:cNvPr>
          <p:cNvGrpSpPr/>
          <p:nvPr/>
        </p:nvGrpSpPr>
        <p:grpSpPr>
          <a:xfrm>
            <a:off x="3418768" y="1818725"/>
            <a:ext cx="5354464" cy="4974876"/>
            <a:chOff x="3736091" y="2045569"/>
            <a:chExt cx="5354464" cy="4974876"/>
          </a:xfrm>
        </p:grpSpPr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id="{C87CAA3B-CBFB-5D4D-0121-561A2F1E9E93}"/>
                </a:ext>
              </a:extLst>
            </p:cNvPr>
            <p:cNvSpPr/>
            <p:nvPr/>
          </p:nvSpPr>
          <p:spPr>
            <a:xfrm>
              <a:off x="3736091" y="2045569"/>
              <a:ext cx="5354464" cy="4653176"/>
            </a:xfrm>
            <a:prstGeom prst="flowChartConnector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pic>
          <p:nvPicPr>
            <p:cNvPr id="13" name="Graphique 12" descr="Mille avec un remplissage uni">
              <a:extLst>
                <a:ext uri="{FF2B5EF4-FFF2-40B4-BE49-F238E27FC236}">
                  <a16:creationId xmlns:a16="http://schemas.microsoft.com/office/drawing/2014/main" id="{2F0C0789-FFF7-F5FF-75FF-2FFA8300A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2845" y="3853054"/>
              <a:ext cx="1074991" cy="1074991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0E35FD7-BCFE-DFC3-A9A7-78C4A0FA97FA}"/>
                </a:ext>
              </a:extLst>
            </p:cNvPr>
            <p:cNvSpPr txBox="1"/>
            <p:nvPr/>
          </p:nvSpPr>
          <p:spPr>
            <a:xfrm>
              <a:off x="5281267" y="4796869"/>
              <a:ext cx="1744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fr-FR" b="1" dirty="0">
                  <a:solidFill>
                    <a:srgbClr val="4EA72E"/>
                  </a:solidFill>
                  <a:latin typeface="Aptos" panose="02110004020202020204"/>
                </a:rPr>
                <a:t>Evaluation HAS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6794F8C-D74D-D893-67D7-08BCBBB6E8BE}"/>
                </a:ext>
              </a:extLst>
            </p:cNvPr>
            <p:cNvGrpSpPr/>
            <p:nvPr/>
          </p:nvGrpSpPr>
          <p:grpSpPr>
            <a:xfrm>
              <a:off x="4325396" y="5378544"/>
              <a:ext cx="1310120" cy="1135630"/>
              <a:chOff x="2583418" y="5554501"/>
              <a:chExt cx="1405216" cy="1268175"/>
            </a:xfrm>
          </p:grpSpPr>
          <p:grpSp>
            <p:nvGrpSpPr>
              <p:cNvPr id="88" name="Groupe 87">
                <a:extLst>
                  <a:ext uri="{FF2B5EF4-FFF2-40B4-BE49-F238E27FC236}">
                    <a16:creationId xmlns:a16="http://schemas.microsoft.com/office/drawing/2014/main" id="{4F60FF76-40CF-9A9C-CBBE-D2599BB9FAB9}"/>
                  </a:ext>
                </a:extLst>
              </p:cNvPr>
              <p:cNvGrpSpPr/>
              <p:nvPr/>
            </p:nvGrpSpPr>
            <p:grpSpPr>
              <a:xfrm>
                <a:off x="2583418" y="5554501"/>
                <a:ext cx="1405216" cy="1268175"/>
                <a:chOff x="2566029" y="5038792"/>
                <a:chExt cx="1472089" cy="1296306"/>
              </a:xfrm>
            </p:grpSpPr>
            <p:sp>
              <p:nvSpPr>
                <p:cNvPr id="92" name="Organigramme : Connecteur 91">
                  <a:extLst>
                    <a:ext uri="{FF2B5EF4-FFF2-40B4-BE49-F238E27FC236}">
                      <a16:creationId xmlns:a16="http://schemas.microsoft.com/office/drawing/2014/main" id="{EA421BDA-FD83-BF18-6868-1C78A3928DEC}"/>
                    </a:ext>
                  </a:extLst>
                </p:cNvPr>
                <p:cNvSpPr/>
                <p:nvPr/>
              </p:nvSpPr>
              <p:spPr>
                <a:xfrm>
                  <a:off x="2702111" y="5038792"/>
                  <a:ext cx="1117126" cy="97807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b="1" dirty="0"/>
                </a:p>
              </p:txBody>
            </p:sp>
            <p:sp>
              <p:nvSpPr>
                <p:cNvPr id="93" name="ZoneTexte 92">
                  <a:extLst>
                    <a:ext uri="{FF2B5EF4-FFF2-40B4-BE49-F238E27FC236}">
                      <a16:creationId xmlns:a16="http://schemas.microsoft.com/office/drawing/2014/main" id="{F6517415-6766-0B75-32C3-C748B1ADDC6B}"/>
                    </a:ext>
                  </a:extLst>
                </p:cNvPr>
                <p:cNvSpPr txBox="1"/>
                <p:nvPr/>
              </p:nvSpPr>
              <p:spPr>
                <a:xfrm>
                  <a:off x="2566029" y="6036474"/>
                  <a:ext cx="1472089" cy="298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>
                    <a:defRPr/>
                  </a:pPr>
                  <a:r>
                    <a:rPr lang="fr-FR" sz="1100" b="1" dirty="0">
                      <a:solidFill>
                        <a:srgbClr val="215F9A"/>
                      </a:solidFill>
                      <a:latin typeface="Aptos" panose="02110004020202020204"/>
                    </a:rPr>
                    <a:t>Droit des usagers</a:t>
                  </a:r>
                </a:p>
              </p:txBody>
            </p:sp>
          </p:grpSp>
          <p:pic>
            <p:nvPicPr>
              <p:cNvPr id="89" name="Graphique 1">
                <a:extLst>
                  <a:ext uri="{FF2B5EF4-FFF2-40B4-BE49-F238E27FC236}">
                    <a16:creationId xmlns:a16="http://schemas.microsoft.com/office/drawing/2014/main" id="{D356D3D2-97E1-26E1-3BCA-66088402C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2839279" y="5761572"/>
                <a:ext cx="833630" cy="622744"/>
              </a:xfrm>
              <a:prstGeom prst="rect">
                <a:avLst/>
              </a:prstGeom>
            </p:spPr>
          </p:pic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DE846A79-8C29-36F0-0990-506C46A76392}"/>
                </a:ext>
              </a:extLst>
            </p:cNvPr>
            <p:cNvGrpSpPr/>
            <p:nvPr/>
          </p:nvGrpSpPr>
          <p:grpSpPr>
            <a:xfrm>
              <a:off x="6244672" y="2270465"/>
              <a:ext cx="1531834" cy="1338739"/>
              <a:chOff x="6172506" y="2598403"/>
              <a:chExt cx="1638113" cy="1442292"/>
            </a:xfrm>
          </p:grpSpPr>
          <p:sp>
            <p:nvSpPr>
              <p:cNvPr id="83" name="Organigramme : Connecteur 82">
                <a:extLst>
                  <a:ext uri="{FF2B5EF4-FFF2-40B4-BE49-F238E27FC236}">
                    <a16:creationId xmlns:a16="http://schemas.microsoft.com/office/drawing/2014/main" id="{A13CED14-6A7D-01C2-7F9C-3A85A8D91DE1}"/>
                  </a:ext>
                </a:extLst>
              </p:cNvPr>
              <p:cNvSpPr/>
              <p:nvPr/>
            </p:nvSpPr>
            <p:spPr>
              <a:xfrm>
                <a:off x="6416390" y="2598403"/>
                <a:ext cx="1105504" cy="101212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pic>
            <p:nvPicPr>
              <p:cNvPr id="84" name="Graphique 1">
                <a:extLst>
                  <a:ext uri="{FF2B5EF4-FFF2-40B4-BE49-F238E27FC236}">
                    <a16:creationId xmlns:a16="http://schemas.microsoft.com/office/drawing/2014/main" id="{99FC30D1-5F44-DC9D-8E77-75CCE19CC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80164" y="2767935"/>
                <a:ext cx="750087" cy="636349"/>
              </a:xfrm>
              <a:prstGeom prst="rect">
                <a:avLst/>
              </a:prstGeom>
            </p:spPr>
          </p:pic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F6F1D7CC-8C20-6E26-5E1F-A310B1581959}"/>
                  </a:ext>
                </a:extLst>
              </p:cNvPr>
              <p:cNvSpPr txBox="1"/>
              <p:nvPr/>
            </p:nvSpPr>
            <p:spPr>
              <a:xfrm>
                <a:off x="6172506" y="3576478"/>
                <a:ext cx="1638113" cy="46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fr-FR" sz="1100" b="1" dirty="0">
                    <a:solidFill>
                      <a:srgbClr val="215F9A"/>
                    </a:solidFill>
                    <a:latin typeface="Aptos" panose="02110004020202020204"/>
                  </a:rPr>
                  <a:t>Politique ressources humaines 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4D38939-9C5B-F1D1-5C66-32FC004B8738}"/>
                </a:ext>
              </a:extLst>
            </p:cNvPr>
            <p:cNvGrpSpPr/>
            <p:nvPr/>
          </p:nvGrpSpPr>
          <p:grpSpPr>
            <a:xfrm>
              <a:off x="7517381" y="3089786"/>
              <a:ext cx="1312245" cy="1254900"/>
              <a:chOff x="6847092" y="4572683"/>
              <a:chExt cx="1609911" cy="1503354"/>
            </a:xfrm>
          </p:grpSpPr>
          <p:sp>
            <p:nvSpPr>
              <p:cNvPr id="80" name="Organigramme : Connecteur 79">
                <a:extLst>
                  <a:ext uri="{FF2B5EF4-FFF2-40B4-BE49-F238E27FC236}">
                    <a16:creationId xmlns:a16="http://schemas.microsoft.com/office/drawing/2014/main" id="{6580A9E6-4FC8-7053-1442-C45A38A4D713}"/>
                  </a:ext>
                </a:extLst>
              </p:cNvPr>
              <p:cNvSpPr/>
              <p:nvPr/>
            </p:nvSpPr>
            <p:spPr>
              <a:xfrm>
                <a:off x="7112713" y="4572683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pic>
            <p:nvPicPr>
              <p:cNvPr id="81" name="Graphique 1">
                <a:extLst>
                  <a:ext uri="{FF2B5EF4-FFF2-40B4-BE49-F238E27FC236}">
                    <a16:creationId xmlns:a16="http://schemas.microsoft.com/office/drawing/2014/main" id="{FB4E1ED5-E4F4-CFE5-60AA-DEE6C1995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79751" y="4618486"/>
                <a:ext cx="592123" cy="751478"/>
              </a:xfrm>
              <a:prstGeom prst="rect">
                <a:avLst/>
              </a:prstGeom>
            </p:spPr>
          </p:pic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A2F4CC71-BFC2-D5CD-2EED-8F80C7FC53EF}"/>
                  </a:ext>
                </a:extLst>
              </p:cNvPr>
              <p:cNvSpPr txBox="1"/>
              <p:nvPr/>
            </p:nvSpPr>
            <p:spPr>
              <a:xfrm>
                <a:off x="6847092" y="5559840"/>
                <a:ext cx="1609911" cy="51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fr-FR" sz="1100" b="1" dirty="0">
                    <a:solidFill>
                      <a:srgbClr val="215F9A"/>
                    </a:solidFill>
                    <a:latin typeface="Aptos" panose="02110004020202020204"/>
                  </a:rPr>
                  <a:t>Co construction du projet 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4CA80A30-ACD8-1DB4-4079-AEA92A8AC593}"/>
                </a:ext>
              </a:extLst>
            </p:cNvPr>
            <p:cNvGrpSpPr/>
            <p:nvPr/>
          </p:nvGrpSpPr>
          <p:grpSpPr>
            <a:xfrm>
              <a:off x="7090789" y="5467731"/>
              <a:ext cx="1117126" cy="1106818"/>
              <a:chOff x="7920144" y="5315469"/>
              <a:chExt cx="1431117" cy="1294738"/>
            </a:xfrm>
          </p:grpSpPr>
          <p:sp>
            <p:nvSpPr>
              <p:cNvPr id="76" name="Organigramme : Connecteur 75">
                <a:extLst>
                  <a:ext uri="{FF2B5EF4-FFF2-40B4-BE49-F238E27FC236}">
                    <a16:creationId xmlns:a16="http://schemas.microsoft.com/office/drawing/2014/main" id="{4FBA312A-796A-2A3C-A158-9923D1D08256}"/>
                  </a:ext>
                </a:extLst>
              </p:cNvPr>
              <p:cNvSpPr/>
              <p:nvPr/>
            </p:nvSpPr>
            <p:spPr>
              <a:xfrm>
                <a:off x="7948257" y="5315469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D9C9FB62-BCF7-F306-FE05-05B1EDC7158B}"/>
                  </a:ext>
                </a:extLst>
              </p:cNvPr>
              <p:cNvGrpSpPr/>
              <p:nvPr/>
            </p:nvGrpSpPr>
            <p:grpSpPr>
              <a:xfrm>
                <a:off x="7920144" y="5479665"/>
                <a:ext cx="1431117" cy="1130542"/>
                <a:chOff x="3826562" y="2761270"/>
                <a:chExt cx="1539327" cy="1249125"/>
              </a:xfrm>
            </p:grpSpPr>
            <p:pic>
              <p:nvPicPr>
                <p:cNvPr id="78" name="Graphique 1">
                  <a:extLst>
                    <a:ext uri="{FF2B5EF4-FFF2-40B4-BE49-F238E27FC236}">
                      <a16:creationId xmlns:a16="http://schemas.microsoft.com/office/drawing/2014/main" id="{3D463C5E-2B3A-1002-4283-235E180AC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0572" y="2761270"/>
                  <a:ext cx="948168" cy="861971"/>
                </a:xfrm>
                <a:prstGeom prst="rect">
                  <a:avLst/>
                </a:prstGeom>
              </p:spPr>
            </p:pic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id="{06C277CE-04A4-AF94-0DBA-92260F6C38F3}"/>
                    </a:ext>
                  </a:extLst>
                </p:cNvPr>
                <p:cNvSpPr txBox="1"/>
                <p:nvPr/>
              </p:nvSpPr>
              <p:spPr>
                <a:xfrm>
                  <a:off x="3826562" y="3672269"/>
                  <a:ext cx="1539327" cy="338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457200">
                    <a:defRPr/>
                  </a:pPr>
                  <a:r>
                    <a:rPr lang="fr-FR" sz="1100" b="1" dirty="0">
                      <a:solidFill>
                        <a:srgbClr val="215F9A"/>
                      </a:solidFill>
                      <a:latin typeface="Aptos" panose="02110004020202020204"/>
                    </a:rPr>
                    <a:t>Acc. à la santé</a:t>
                  </a:r>
                </a:p>
              </p:txBody>
            </p:sp>
          </p:grp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CFE7AAF-65AE-51F5-91FA-038ECA173F64}"/>
                </a:ext>
              </a:extLst>
            </p:cNvPr>
            <p:cNvGrpSpPr/>
            <p:nvPr/>
          </p:nvGrpSpPr>
          <p:grpSpPr>
            <a:xfrm>
              <a:off x="5701760" y="5794251"/>
              <a:ext cx="1263535" cy="1226194"/>
              <a:chOff x="4790367" y="4022078"/>
              <a:chExt cx="1415409" cy="1402571"/>
            </a:xfrm>
          </p:grpSpPr>
          <p:sp>
            <p:nvSpPr>
              <p:cNvPr id="73" name="Organigramme : Connecteur 72">
                <a:extLst>
                  <a:ext uri="{FF2B5EF4-FFF2-40B4-BE49-F238E27FC236}">
                    <a16:creationId xmlns:a16="http://schemas.microsoft.com/office/drawing/2014/main" id="{7661C49B-9C40-521B-9C85-EE4D06B150F0}"/>
                  </a:ext>
                </a:extLst>
              </p:cNvPr>
              <p:cNvSpPr/>
              <p:nvPr/>
            </p:nvSpPr>
            <p:spPr>
              <a:xfrm>
                <a:off x="4906958" y="4022078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8D134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pic>
            <p:nvPicPr>
              <p:cNvPr id="74" name="Graphique 1">
                <a:extLst>
                  <a:ext uri="{FF2B5EF4-FFF2-40B4-BE49-F238E27FC236}">
                    <a16:creationId xmlns:a16="http://schemas.microsoft.com/office/drawing/2014/main" id="{99BD4493-358C-5BC1-C49C-BE606F3C9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022833" y="4093669"/>
                <a:ext cx="905181" cy="812818"/>
              </a:xfrm>
              <a:prstGeom prst="rect">
                <a:avLst/>
              </a:prstGeom>
            </p:spPr>
          </p:pic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E56B9C09-8CA0-82CE-AACA-F234D19F8BC2}"/>
                  </a:ext>
                </a:extLst>
              </p:cNvPr>
              <p:cNvSpPr txBox="1"/>
              <p:nvPr/>
            </p:nvSpPr>
            <p:spPr>
              <a:xfrm>
                <a:off x="4790367" y="4931783"/>
                <a:ext cx="1415409" cy="492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fr-FR" sz="1100" b="1" dirty="0">
                    <a:solidFill>
                      <a:srgbClr val="215F9A"/>
                    </a:solidFill>
                    <a:latin typeface="Aptos" panose="02110004020202020204"/>
                  </a:rPr>
                  <a:t>Expression des usagers </a:t>
                </a: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9858605C-96A6-AFEE-6124-709DBF613FE2}"/>
                </a:ext>
              </a:extLst>
            </p:cNvPr>
            <p:cNvGrpSpPr/>
            <p:nvPr/>
          </p:nvGrpSpPr>
          <p:grpSpPr>
            <a:xfrm>
              <a:off x="4923776" y="2167679"/>
              <a:ext cx="1310120" cy="1505608"/>
              <a:chOff x="3277777" y="4047191"/>
              <a:chExt cx="1431117" cy="1618413"/>
            </a:xfrm>
          </p:grpSpPr>
          <p:sp>
            <p:nvSpPr>
              <p:cNvPr id="69" name="Organigramme : Connecteur 68">
                <a:extLst>
                  <a:ext uri="{FF2B5EF4-FFF2-40B4-BE49-F238E27FC236}">
                    <a16:creationId xmlns:a16="http://schemas.microsoft.com/office/drawing/2014/main" id="{CF1844D9-D38B-6B5E-8D04-0FFCACBCF4E3}"/>
                  </a:ext>
                </a:extLst>
              </p:cNvPr>
              <p:cNvSpPr/>
              <p:nvPr/>
            </p:nvSpPr>
            <p:spPr>
              <a:xfrm>
                <a:off x="3462408" y="4047191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pic>
            <p:nvPicPr>
              <p:cNvPr id="70" name="Graphique 1">
                <a:extLst>
                  <a:ext uri="{FF2B5EF4-FFF2-40B4-BE49-F238E27FC236}">
                    <a16:creationId xmlns:a16="http://schemas.microsoft.com/office/drawing/2014/main" id="{038074D9-FC02-B923-B7F5-EECB8B760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697729" y="4252915"/>
                <a:ext cx="625443" cy="587124"/>
              </a:xfrm>
              <a:prstGeom prst="rect">
                <a:avLst/>
              </a:prstGeom>
            </p:spPr>
          </p:pic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C495ED78-7728-5DDF-BB4E-4B8ED7A3B27F}"/>
                  </a:ext>
                </a:extLst>
              </p:cNvPr>
              <p:cNvSpPr txBox="1"/>
              <p:nvPr/>
            </p:nvSpPr>
            <p:spPr>
              <a:xfrm>
                <a:off x="3277777" y="5020474"/>
                <a:ext cx="1431117" cy="64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fr-FR" sz="1100" b="1" dirty="0">
                    <a:solidFill>
                      <a:srgbClr val="215F9A"/>
                    </a:solidFill>
                    <a:latin typeface="Aptos" panose="02110004020202020204"/>
                  </a:rPr>
                  <a:t>Continuité fluidité du parcours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872BCBAE-79FE-B35C-0724-728D4C2D2615}"/>
                </a:ext>
              </a:extLst>
            </p:cNvPr>
            <p:cNvGrpSpPr/>
            <p:nvPr/>
          </p:nvGrpSpPr>
          <p:grpSpPr>
            <a:xfrm>
              <a:off x="7686436" y="4458307"/>
              <a:ext cx="1312245" cy="1256021"/>
              <a:chOff x="4794458" y="6679061"/>
              <a:chExt cx="1508831" cy="1412210"/>
            </a:xfrm>
          </p:grpSpPr>
          <p:sp>
            <p:nvSpPr>
              <p:cNvPr id="65" name="Organigramme : Connecteur 64">
                <a:extLst>
                  <a:ext uri="{FF2B5EF4-FFF2-40B4-BE49-F238E27FC236}">
                    <a16:creationId xmlns:a16="http://schemas.microsoft.com/office/drawing/2014/main" id="{52BD40F6-E110-8E3A-854A-05681726F10D}"/>
                  </a:ext>
                </a:extLst>
              </p:cNvPr>
              <p:cNvSpPr/>
              <p:nvPr/>
            </p:nvSpPr>
            <p:spPr>
              <a:xfrm>
                <a:off x="4946836" y="6679061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5A160AA5-E813-5255-CC6C-635AA02E3803}"/>
                  </a:ext>
                </a:extLst>
              </p:cNvPr>
              <p:cNvGrpSpPr/>
              <p:nvPr/>
            </p:nvGrpSpPr>
            <p:grpSpPr>
              <a:xfrm>
                <a:off x="4794458" y="6788774"/>
                <a:ext cx="1508831" cy="1302497"/>
                <a:chOff x="4794458" y="6788774"/>
                <a:chExt cx="1508831" cy="1302497"/>
              </a:xfrm>
            </p:grpSpPr>
            <p:pic>
              <p:nvPicPr>
                <p:cNvPr id="67" name="Graphique 1">
                  <a:extLst>
                    <a:ext uri="{FF2B5EF4-FFF2-40B4-BE49-F238E27FC236}">
                      <a16:creationId xmlns:a16="http://schemas.microsoft.com/office/drawing/2014/main" id="{77598AC8-D22C-C76F-75D8-F5F442C85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4669" y="6788774"/>
                  <a:ext cx="720559" cy="709804"/>
                </a:xfrm>
                <a:prstGeom prst="rect">
                  <a:avLst/>
                </a:prstGeom>
              </p:spPr>
            </p:pic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91EEEA50-0835-2D7F-CF7A-8D2CCC362500}"/>
                    </a:ext>
                  </a:extLst>
                </p:cNvPr>
                <p:cNvSpPr txBox="1"/>
                <p:nvPr/>
              </p:nvSpPr>
              <p:spPr>
                <a:xfrm>
                  <a:off x="4794458" y="7606802"/>
                  <a:ext cx="1508831" cy="484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fr-FR" sz="1100" b="1" dirty="0">
                      <a:solidFill>
                        <a:srgbClr val="215F9A"/>
                      </a:solidFill>
                      <a:latin typeface="Aptos" panose="02110004020202020204"/>
                    </a:rPr>
                    <a:t>Acc. À l’autonomie</a:t>
                  </a:r>
                </a:p>
              </p:txBody>
            </p:sp>
          </p:grp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CEB98B6-7035-E5D8-0795-02ED38DE15CA}"/>
                </a:ext>
              </a:extLst>
            </p:cNvPr>
            <p:cNvGrpSpPr/>
            <p:nvPr/>
          </p:nvGrpSpPr>
          <p:grpSpPr>
            <a:xfrm>
              <a:off x="3772979" y="4297089"/>
              <a:ext cx="1166280" cy="1255501"/>
              <a:chOff x="1738880" y="2296588"/>
              <a:chExt cx="1267403" cy="1392926"/>
            </a:xfrm>
          </p:grpSpPr>
          <p:sp>
            <p:nvSpPr>
              <p:cNvPr id="51" name="Organigramme : Connecteur 50">
                <a:extLst>
                  <a:ext uri="{FF2B5EF4-FFF2-40B4-BE49-F238E27FC236}">
                    <a16:creationId xmlns:a16="http://schemas.microsoft.com/office/drawing/2014/main" id="{F52B18F0-9770-A842-AE09-B9A6FD2FA153}"/>
                  </a:ext>
                </a:extLst>
              </p:cNvPr>
              <p:cNvSpPr/>
              <p:nvPr/>
            </p:nvSpPr>
            <p:spPr>
              <a:xfrm>
                <a:off x="1814019" y="2296588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FA5C0232-E59D-F9CC-2F01-6F8CFF60F5BE}"/>
                  </a:ext>
                </a:extLst>
              </p:cNvPr>
              <p:cNvGrpSpPr/>
              <p:nvPr/>
            </p:nvGrpSpPr>
            <p:grpSpPr>
              <a:xfrm>
                <a:off x="1738880" y="2532824"/>
                <a:ext cx="1267403" cy="1156690"/>
                <a:chOff x="2278230" y="2729301"/>
                <a:chExt cx="1539327" cy="1392770"/>
              </a:xfrm>
            </p:grpSpPr>
            <p:pic>
              <p:nvPicPr>
                <p:cNvPr id="61" name="Graphique 1">
                  <a:extLst>
                    <a:ext uri="{FF2B5EF4-FFF2-40B4-BE49-F238E27FC236}">
                      <a16:creationId xmlns:a16="http://schemas.microsoft.com/office/drawing/2014/main" id="{4927EB7B-4DBC-3B70-448D-884914877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7697" y="2729301"/>
                  <a:ext cx="1171981" cy="795829"/>
                </a:xfrm>
                <a:prstGeom prst="rect">
                  <a:avLst/>
                </a:prstGeom>
              </p:spPr>
            </p:pic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AA676F6B-4C4A-3EF7-6243-0C226ABB3E3D}"/>
                    </a:ext>
                  </a:extLst>
                </p:cNvPr>
                <p:cNvSpPr txBox="1"/>
                <p:nvPr/>
              </p:nvSpPr>
              <p:spPr>
                <a:xfrm>
                  <a:off x="2278230" y="3546450"/>
                  <a:ext cx="1539327" cy="57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fr-FR" sz="1100" b="1" dirty="0">
                      <a:solidFill>
                        <a:srgbClr val="215F9A"/>
                      </a:solidFill>
                      <a:latin typeface="Aptos" panose="02110004020202020204"/>
                    </a:rPr>
                    <a:t>Bientraitance et éthique</a:t>
                  </a:r>
                </a:p>
              </p:txBody>
            </p:sp>
          </p:grp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2C9444A-3D78-2F0F-CE22-EA927A9117D5}"/>
                </a:ext>
              </a:extLst>
            </p:cNvPr>
            <p:cNvGrpSpPr/>
            <p:nvPr/>
          </p:nvGrpSpPr>
          <p:grpSpPr>
            <a:xfrm>
              <a:off x="3747445" y="2930294"/>
              <a:ext cx="1321132" cy="1313768"/>
              <a:chOff x="3648276" y="2263089"/>
              <a:chExt cx="1441458" cy="1432910"/>
            </a:xfrm>
          </p:grpSpPr>
          <p:sp>
            <p:nvSpPr>
              <p:cNvPr id="32" name="Organigramme : Connecteur 31">
                <a:extLst>
                  <a:ext uri="{FF2B5EF4-FFF2-40B4-BE49-F238E27FC236}">
                    <a16:creationId xmlns:a16="http://schemas.microsoft.com/office/drawing/2014/main" id="{F99A617D-4F4A-758F-76D1-36585010E063}"/>
                  </a:ext>
                </a:extLst>
              </p:cNvPr>
              <p:cNvSpPr/>
              <p:nvPr/>
            </p:nvSpPr>
            <p:spPr>
              <a:xfrm>
                <a:off x="3874206" y="2263089"/>
                <a:ext cx="1117126" cy="97807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DACFE7ED-0E88-E8E4-F8E4-DE9636136012}"/>
                  </a:ext>
                </a:extLst>
              </p:cNvPr>
              <p:cNvGrpSpPr/>
              <p:nvPr/>
            </p:nvGrpSpPr>
            <p:grpSpPr>
              <a:xfrm>
                <a:off x="3648276" y="2408799"/>
                <a:ext cx="1441458" cy="1287200"/>
                <a:chOff x="6226205" y="3301292"/>
                <a:chExt cx="1986235" cy="1748530"/>
              </a:xfrm>
            </p:grpSpPr>
            <p:pic>
              <p:nvPicPr>
                <p:cNvPr id="44" name="Graphique 1">
                  <a:extLst>
                    <a:ext uri="{FF2B5EF4-FFF2-40B4-BE49-F238E27FC236}">
                      <a16:creationId xmlns:a16="http://schemas.microsoft.com/office/drawing/2014/main" id="{500036C7-147B-FB38-40B0-63B705D4C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3431" y="3301292"/>
                  <a:ext cx="922848" cy="908423"/>
                </a:xfrm>
                <a:prstGeom prst="rect">
                  <a:avLst/>
                </a:prstGeom>
              </p:spPr>
            </p:pic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D7C8BD26-5DBE-A3D8-EE12-7B9B8F421F24}"/>
                    </a:ext>
                  </a:extLst>
                </p:cNvPr>
                <p:cNvSpPr txBox="1"/>
                <p:nvPr/>
              </p:nvSpPr>
              <p:spPr>
                <a:xfrm>
                  <a:off x="6226205" y="4411425"/>
                  <a:ext cx="1986235" cy="638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fr-FR" sz="1100" b="1" dirty="0">
                      <a:solidFill>
                        <a:srgbClr val="215F9A"/>
                      </a:solidFill>
                      <a:latin typeface="Aptos" panose="02110004020202020204"/>
                    </a:rPr>
                    <a:t>Qualité gestion des risques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8085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B4690-AB55-D719-7526-48DC40EB1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15A1A-F906-CDC6-DD20-BDCC643D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12" y="437703"/>
            <a:ext cx="10515600" cy="549275"/>
          </a:xfrm>
        </p:spPr>
        <p:txBody>
          <a:bodyPr/>
          <a:lstStyle/>
          <a:p>
            <a:r>
              <a:rPr lang="fr-FR" dirty="0">
                <a:solidFill>
                  <a:srgbClr val="0B509D"/>
                </a:solidFill>
                <a:cs typeface="Calibri" panose="020F0502020204030204" pitchFamily="34" charset="0"/>
              </a:rPr>
              <a:t>Le travail préparatoire – élaboration du Diagnostic </a:t>
            </a:r>
            <a:br>
              <a:rPr lang="fr-FR" dirty="0">
                <a:solidFill>
                  <a:srgbClr val="0B509D"/>
                </a:solidFill>
                <a:cs typeface="Calibri" panose="020F0502020204030204" pitchFamily="34" charset="0"/>
              </a:rPr>
            </a:br>
            <a:r>
              <a:rPr lang="fr-FR" sz="2000" dirty="0">
                <a:solidFill>
                  <a:srgbClr val="0B509D"/>
                </a:solidFill>
                <a:cs typeface="Calibri" panose="020F0502020204030204" pitchFamily="34" charset="0"/>
              </a:rPr>
              <a:t>Quels supports de travail ?</a:t>
            </a:r>
            <a:endParaRPr lang="fr-FR" noProof="0" dirty="0">
              <a:solidFill>
                <a:srgbClr val="0B509D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CA818-8661-0576-8AE8-44BFF1A4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8ACDD-6E38-B240-2EC3-55D12EB1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EA572B-D8B1-F975-FC40-47A53245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21</a:t>
            </a:fld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D89150-5653-F82A-C1F2-ADAECB73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036" y="2067665"/>
            <a:ext cx="2752625" cy="3922326"/>
          </a:xfrm>
          <a:prstGeom prst="rect">
            <a:avLst/>
          </a:prstGeom>
        </p:spPr>
      </p:pic>
      <p:pic>
        <p:nvPicPr>
          <p:cNvPr id="14" name="Image 13" descr="Une image contenant jouet&#10;&#10;Le contenu généré par l’IA peut être incorrect.">
            <a:extLst>
              <a:ext uri="{FF2B5EF4-FFF2-40B4-BE49-F238E27FC236}">
                <a16:creationId xmlns:a16="http://schemas.microsoft.com/office/drawing/2014/main" id="{92318A6F-A517-616A-D670-AD3DDFBE4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685" y="105013"/>
            <a:ext cx="907706" cy="881965"/>
          </a:xfrm>
          <a:prstGeom prst="rect">
            <a:avLst/>
          </a:prstGeom>
        </p:spPr>
      </p:pic>
      <p:pic>
        <p:nvPicPr>
          <p:cNvPr id="10" name="Image 9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4F870E78-E7C7-58B9-3E6E-DDB15117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645" y="1717535"/>
            <a:ext cx="3030122" cy="223767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050DC93-D715-D6D5-A5D5-8E4E6D165E98}"/>
              </a:ext>
            </a:extLst>
          </p:cNvPr>
          <p:cNvSpPr txBox="1">
            <a:spLocks/>
          </p:cNvSpPr>
          <p:nvPr/>
        </p:nvSpPr>
        <p:spPr>
          <a:xfrm>
            <a:off x="4982456" y="1303308"/>
            <a:ext cx="506264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200" dirty="0">
                <a:solidFill>
                  <a:srgbClr val="0B509D"/>
                </a:solidFill>
                <a:cs typeface="Calibri" panose="020F0502020204030204" pitchFamily="34" charset="0"/>
              </a:rPr>
              <a:t>Les critères impératifs du manuel HAS </a:t>
            </a:r>
            <a:endParaRPr lang="fr-FR" sz="1200" dirty="0">
              <a:solidFill>
                <a:srgbClr val="0B509D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F83F7B8-6232-7600-EB4A-9CD8F55DB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252" y="4028828"/>
            <a:ext cx="1899569" cy="2752998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A35E338D-5E3F-B4A0-49FE-0AC2271A774B}"/>
              </a:ext>
            </a:extLst>
          </p:cNvPr>
          <p:cNvGrpSpPr/>
          <p:nvPr/>
        </p:nvGrpSpPr>
        <p:grpSpPr>
          <a:xfrm>
            <a:off x="311381" y="1303308"/>
            <a:ext cx="2565954" cy="3769183"/>
            <a:chOff x="8886861" y="3089786"/>
            <a:chExt cx="2250437" cy="181197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76287B8-EC70-7108-2944-062B57AE5088}"/>
                </a:ext>
              </a:extLst>
            </p:cNvPr>
            <p:cNvGrpSpPr/>
            <p:nvPr/>
          </p:nvGrpSpPr>
          <p:grpSpPr>
            <a:xfrm>
              <a:off x="8886861" y="3089786"/>
              <a:ext cx="2250437" cy="1811974"/>
              <a:chOff x="1025584" y="2194543"/>
              <a:chExt cx="3118733" cy="152622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C8A0BF-9741-1F3B-C762-5183FA13BA3A}"/>
                  </a:ext>
                </a:extLst>
              </p:cNvPr>
              <p:cNvSpPr/>
              <p:nvPr/>
            </p:nvSpPr>
            <p:spPr>
              <a:xfrm>
                <a:off x="1025584" y="2194543"/>
                <a:ext cx="3118733" cy="152622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29E520-DD86-1874-B18E-FF3291CB8EA2}"/>
                  </a:ext>
                </a:extLst>
              </p:cNvPr>
              <p:cNvSpPr/>
              <p:nvPr/>
            </p:nvSpPr>
            <p:spPr>
              <a:xfrm>
                <a:off x="1295977" y="3168646"/>
                <a:ext cx="2577947" cy="47243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509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fr-FR" sz="1600" b="1" kern="0" dirty="0">
                    <a:solidFill>
                      <a:srgbClr val="0B509D"/>
                    </a:solidFill>
                    <a:latin typeface="Calibri" panose="020F0502020204030204"/>
                  </a:rPr>
                  <a:t>-  Rapports d’activités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b="1" kern="0" dirty="0">
                    <a:solidFill>
                      <a:srgbClr val="0B509D"/>
                    </a:solidFill>
                    <a:latin typeface="Calibri" panose="020F0502020204030204"/>
                  </a:rPr>
                  <a:t>- Appel à projet, cahier des charges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B50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987C51-85EE-9BA1-B703-27042D54B665}"/>
                </a:ext>
              </a:extLst>
            </p:cNvPr>
            <p:cNvSpPr/>
            <p:nvPr/>
          </p:nvSpPr>
          <p:spPr>
            <a:xfrm>
              <a:off x="8924927" y="3169069"/>
              <a:ext cx="2174303" cy="99791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A40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Evaluation des objectifs du précédent Projet d’établissement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SWOT de l’établissement 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98D92E0-6944-1974-121C-EE3025BE2C19}"/>
              </a:ext>
            </a:extLst>
          </p:cNvPr>
          <p:cNvGrpSpPr/>
          <p:nvPr/>
        </p:nvGrpSpPr>
        <p:grpSpPr>
          <a:xfrm>
            <a:off x="3071083" y="1303308"/>
            <a:ext cx="2565954" cy="3769183"/>
            <a:chOff x="3071083" y="1303308"/>
            <a:chExt cx="2565954" cy="37691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3B1213-7671-6249-D5CB-11A7C8C73D4C}"/>
                </a:ext>
              </a:extLst>
            </p:cNvPr>
            <p:cNvSpPr/>
            <p:nvPr/>
          </p:nvSpPr>
          <p:spPr>
            <a:xfrm>
              <a:off x="3071083" y="1303308"/>
              <a:ext cx="2565954" cy="37691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53D4EB-EE51-30DD-0B25-E13424BD81FF}"/>
                </a:ext>
              </a:extLst>
            </p:cNvPr>
            <p:cNvSpPr/>
            <p:nvPr/>
          </p:nvSpPr>
          <p:spPr>
            <a:xfrm>
              <a:off x="3114487" y="1508462"/>
              <a:ext cx="2479146" cy="207580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A40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Les fiches incidents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Les anciennes évaluations internes/externes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Les questionnaires de satisfactions usagers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Les Audits qualité/SST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3E9414-145D-A342-BD2E-19D4CADB62BE}"/>
                </a:ext>
              </a:extLst>
            </p:cNvPr>
            <p:cNvSpPr/>
            <p:nvPr/>
          </p:nvSpPr>
          <p:spPr>
            <a:xfrm>
              <a:off x="3299314" y="3705184"/>
              <a:ext cx="2121019" cy="116672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B50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9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27A60-440C-87C6-CAB1-8196AD89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FCAC816-D206-9BA3-83EA-3AC6A319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2" y="273999"/>
            <a:ext cx="11054458" cy="549275"/>
          </a:xfrm>
        </p:spPr>
        <p:txBody>
          <a:bodyPr/>
          <a:lstStyle/>
          <a:p>
            <a:r>
              <a:rPr lang="fr-FR" dirty="0"/>
              <a:t>Du diagnostic aux fiches actions pour alimenter un plan d’amélioration continue 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D0F735-D333-CBF6-EEEB-B325D33F84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25208-353E-B39D-2C62-725E6DF74E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1CEDD7-7935-4246-8CE3-AE3700848E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22</a:t>
            </a:fld>
            <a:endParaRPr lang="fr-FR" noProof="0" dirty="0"/>
          </a:p>
        </p:txBody>
      </p:sp>
      <p:graphicFrame>
        <p:nvGraphicFramePr>
          <p:cNvPr id="9" name="Espace réservé du contenu 7">
            <a:extLst>
              <a:ext uri="{FF2B5EF4-FFF2-40B4-BE49-F238E27FC236}">
                <a16:creationId xmlns:a16="http://schemas.microsoft.com/office/drawing/2014/main" id="{B3F1B7A7-5D11-FDDA-355D-EECE2E1C7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863670"/>
              </p:ext>
            </p:extLst>
          </p:nvPr>
        </p:nvGraphicFramePr>
        <p:xfrm>
          <a:off x="532187" y="3989294"/>
          <a:ext cx="4371507" cy="230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6EA9DA9-01D9-86D9-59E9-D82AAD75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481487"/>
              </p:ext>
            </p:extLst>
          </p:nvPr>
        </p:nvGraphicFramePr>
        <p:xfrm>
          <a:off x="223142" y="358782"/>
          <a:ext cx="4279153" cy="418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lèche : bas 2">
            <a:extLst>
              <a:ext uri="{FF2B5EF4-FFF2-40B4-BE49-F238E27FC236}">
                <a16:creationId xmlns:a16="http://schemas.microsoft.com/office/drawing/2014/main" id="{80AD0677-C80F-2B7A-4191-6373CDEBB12A}"/>
              </a:ext>
            </a:extLst>
          </p:cNvPr>
          <p:cNvSpPr/>
          <p:nvPr/>
        </p:nvSpPr>
        <p:spPr>
          <a:xfrm rot="16200000">
            <a:off x="4149265" y="4840395"/>
            <a:ext cx="534894" cy="691626"/>
          </a:xfrm>
          <a:prstGeom prst="downArrow">
            <a:avLst/>
          </a:prstGeom>
          <a:solidFill>
            <a:srgbClr val="CCD0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AFB5F8-3033-3CB1-0B63-0AA73EF43CF3}"/>
              </a:ext>
            </a:extLst>
          </p:cNvPr>
          <p:cNvSpPr/>
          <p:nvPr/>
        </p:nvSpPr>
        <p:spPr>
          <a:xfrm>
            <a:off x="4762525" y="4173256"/>
            <a:ext cx="2652762" cy="2307786"/>
          </a:xfrm>
          <a:prstGeom prst="roundRect">
            <a:avLst/>
          </a:prstGeom>
          <a:solidFill>
            <a:srgbClr val="0B50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 à 5 ENJEUX </a:t>
            </a:r>
            <a:r>
              <a:rPr lang="fr-FR" dirty="0"/>
              <a:t>pour les 5 prochaines années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9B93FBD7-EBB8-96B1-696B-C16C8563B96F}"/>
              </a:ext>
            </a:extLst>
          </p:cNvPr>
          <p:cNvSpPr/>
          <p:nvPr/>
        </p:nvSpPr>
        <p:spPr>
          <a:xfrm rot="10800000">
            <a:off x="5828553" y="3440324"/>
            <a:ext cx="534894" cy="691626"/>
          </a:xfrm>
          <a:prstGeom prst="downArrow">
            <a:avLst/>
          </a:prstGeom>
          <a:solidFill>
            <a:srgbClr val="CCD0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1D2AF65-5986-DA06-C43D-BEC79CE6451A}"/>
              </a:ext>
            </a:extLst>
          </p:cNvPr>
          <p:cNvGrpSpPr/>
          <p:nvPr/>
        </p:nvGrpSpPr>
        <p:grpSpPr>
          <a:xfrm>
            <a:off x="4903694" y="1021525"/>
            <a:ext cx="2652762" cy="2407472"/>
            <a:chOff x="8886861" y="2865786"/>
            <a:chExt cx="2326571" cy="203597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38F09B64-BC03-752A-1638-0E40E7345124}"/>
                </a:ext>
              </a:extLst>
            </p:cNvPr>
            <p:cNvGrpSpPr/>
            <p:nvPr/>
          </p:nvGrpSpPr>
          <p:grpSpPr>
            <a:xfrm>
              <a:off x="8886861" y="2865786"/>
              <a:ext cx="2326571" cy="2035973"/>
              <a:chOff x="1025584" y="2005868"/>
              <a:chExt cx="3224242" cy="17149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E8724D-7560-59E3-B6D3-9EFB10B4F73E}"/>
                  </a:ext>
                </a:extLst>
              </p:cNvPr>
              <p:cNvSpPr/>
              <p:nvPr/>
            </p:nvSpPr>
            <p:spPr>
              <a:xfrm>
                <a:off x="1025584" y="2194543"/>
                <a:ext cx="3118733" cy="152622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129B03-2808-B6FA-790B-FD5C05AFEB39}"/>
                  </a:ext>
                </a:extLst>
              </p:cNvPr>
              <p:cNvSpPr/>
              <p:nvPr/>
            </p:nvSpPr>
            <p:spPr>
              <a:xfrm>
                <a:off x="1295977" y="3168646"/>
                <a:ext cx="2577947" cy="47243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509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fr-FR" sz="1600" kern="0" dirty="0">
                    <a:solidFill>
                      <a:srgbClr val="0B509D"/>
                    </a:solidFill>
                    <a:latin typeface="Calibri" panose="020F0502020204030204"/>
                  </a:rPr>
                  <a:t>Indicateurs de réalisation – mesurables</a:t>
                </a: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B50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811C33E-F416-D93E-E296-89A9C0A2FE0B}"/>
                  </a:ext>
                </a:extLst>
              </p:cNvPr>
              <p:cNvSpPr txBox="1"/>
              <p:nvPr/>
            </p:nvSpPr>
            <p:spPr>
              <a:xfrm>
                <a:off x="1131093" y="2005868"/>
                <a:ext cx="3118733" cy="25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509D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1 ENJEU = 1 Fiche action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11EF23-EF38-4877-E042-6856A7B230B6}"/>
                </a:ext>
              </a:extLst>
            </p:cNvPr>
            <p:cNvSpPr/>
            <p:nvPr/>
          </p:nvSpPr>
          <p:spPr>
            <a:xfrm>
              <a:off x="8962995" y="3168606"/>
              <a:ext cx="2174303" cy="99791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A40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Grande action stratégique ou  opérationnelle, réaliste</a:t>
              </a:r>
            </a:p>
          </p:txBody>
        </p:sp>
      </p:grp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78AB30B4-32BA-AEFB-0F4C-5B3A4599638E}"/>
              </a:ext>
            </a:extLst>
          </p:cNvPr>
          <p:cNvSpPr/>
          <p:nvPr/>
        </p:nvSpPr>
        <p:spPr>
          <a:xfrm rot="16200000">
            <a:off x="7711447" y="1891232"/>
            <a:ext cx="534894" cy="691626"/>
          </a:xfrm>
          <a:prstGeom prst="downArrow">
            <a:avLst/>
          </a:prstGeom>
          <a:solidFill>
            <a:srgbClr val="CCD0D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6492E9-BC6D-A8B2-69B6-D6121D4E34B1}"/>
              </a:ext>
            </a:extLst>
          </p:cNvPr>
          <p:cNvSpPr txBox="1"/>
          <p:nvPr/>
        </p:nvSpPr>
        <p:spPr>
          <a:xfrm>
            <a:off x="8445693" y="3293339"/>
            <a:ext cx="32141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sz="1400" b="1" kern="0" dirty="0">
                <a:solidFill>
                  <a:srgbClr val="0B509D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fr-FR" sz="1400" b="1" kern="0" dirty="0">
                <a:solidFill>
                  <a:srgbClr val="0B509D"/>
                </a:solidFill>
                <a:latin typeface="Montserrat" panose="00000500000000000000" pitchFamily="2" charset="0"/>
              </a:rPr>
              <a:t>l formalise les actions à mener pour progresser, </a:t>
            </a:r>
            <a:r>
              <a:rPr lang="fr-FR" sz="1400" kern="0" dirty="0">
                <a:solidFill>
                  <a:srgbClr val="0B509D"/>
                </a:solidFill>
                <a:latin typeface="Montserrat" panose="00000500000000000000" pitchFamily="2" charset="0"/>
              </a:rPr>
              <a:t>en s’appuyant sur les résultats des auto-évaluations, le PE, les retours des équipes et des usagers </a:t>
            </a:r>
            <a:r>
              <a:rPr lang="fr-FR" sz="1400" kern="0" dirty="0" err="1">
                <a:solidFill>
                  <a:srgbClr val="0B509D"/>
                </a:solidFill>
                <a:latin typeface="Montserrat" panose="00000500000000000000" pitchFamily="2" charset="0"/>
              </a:rPr>
              <a:t>etc</a:t>
            </a:r>
            <a:r>
              <a:rPr lang="fr-FR" sz="1400" kern="0" dirty="0">
                <a:solidFill>
                  <a:srgbClr val="0B509D"/>
                </a:solidFill>
                <a:latin typeface="Montserrat" panose="00000500000000000000" pitchFamily="2" charset="0"/>
              </a:rPr>
              <a:t> … </a:t>
            </a:r>
          </a:p>
          <a:p>
            <a:pPr algn="just">
              <a:defRPr/>
            </a:pPr>
            <a:r>
              <a:rPr lang="fr-FR" sz="1400" b="1" kern="0" dirty="0">
                <a:solidFill>
                  <a:srgbClr val="0B509D"/>
                </a:solidFill>
                <a:latin typeface="Montserrat" panose="00000500000000000000" pitchFamily="2" charset="0"/>
              </a:rPr>
              <a:t> Ce plan constitue l’épine dorsale de toute démarche d’amélioration continue.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805DCB0-8641-7234-9F2F-41C19F2BBE27}"/>
              </a:ext>
            </a:extLst>
          </p:cNvPr>
          <p:cNvGrpSpPr/>
          <p:nvPr/>
        </p:nvGrpSpPr>
        <p:grpSpPr>
          <a:xfrm>
            <a:off x="8477304" y="1078655"/>
            <a:ext cx="3217407" cy="2165132"/>
            <a:chOff x="8394506" y="2064817"/>
            <a:chExt cx="3217407" cy="2165132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7C21790E-39F6-5576-6A75-9D78FF3202EC}"/>
                </a:ext>
              </a:extLst>
            </p:cNvPr>
            <p:cNvGrpSpPr/>
            <p:nvPr/>
          </p:nvGrpSpPr>
          <p:grpSpPr>
            <a:xfrm>
              <a:off x="8394506" y="2064817"/>
              <a:ext cx="3217407" cy="2165132"/>
              <a:chOff x="8442406" y="4131949"/>
              <a:chExt cx="3217407" cy="2165132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263B7650-4ED3-8820-68DB-C521E1B2A186}"/>
                  </a:ext>
                </a:extLst>
              </p:cNvPr>
              <p:cNvSpPr/>
              <p:nvPr/>
            </p:nvSpPr>
            <p:spPr>
              <a:xfrm>
                <a:off x="8445693" y="4131949"/>
                <a:ext cx="3214120" cy="21651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E916954-1925-11C8-2AEC-4728D6BB7B46}"/>
                  </a:ext>
                </a:extLst>
              </p:cNvPr>
              <p:cNvSpPr txBox="1"/>
              <p:nvPr/>
            </p:nvSpPr>
            <p:spPr>
              <a:xfrm>
                <a:off x="8442406" y="4192924"/>
                <a:ext cx="308126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Le Plan d’A</a:t>
                </a:r>
                <a:r>
                  <a:rPr lang="fr-FR" sz="1400" b="1" kern="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mélioration 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Continue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       Outil de pilotage de la gouvernance (Chef de service / Direction)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        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Il intègre les fiches action du PE</a:t>
                </a:r>
              </a:p>
            </p:txBody>
          </p:sp>
        </p:grp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2616F041-BE41-51E3-5D51-B0048FCBA8EF}"/>
                </a:ext>
              </a:extLst>
            </p:cNvPr>
            <p:cNvSpPr/>
            <p:nvPr/>
          </p:nvSpPr>
          <p:spPr>
            <a:xfrm>
              <a:off x="8442405" y="2797187"/>
              <a:ext cx="334726" cy="236023"/>
            </a:xfrm>
            <a:prstGeom prst="rightArrow">
              <a:avLst/>
            </a:prstGeom>
            <a:solidFill>
              <a:srgbClr val="F9F4E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B89560C5-963D-D390-3C8B-5EDCB9C1F646}"/>
                </a:ext>
              </a:extLst>
            </p:cNvPr>
            <p:cNvSpPr/>
            <p:nvPr/>
          </p:nvSpPr>
          <p:spPr>
            <a:xfrm>
              <a:off x="8446325" y="3657799"/>
              <a:ext cx="334726" cy="236023"/>
            </a:xfrm>
            <a:prstGeom prst="rightArrow">
              <a:avLst/>
            </a:prstGeom>
            <a:solidFill>
              <a:srgbClr val="F9F4E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783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97B1-0D45-2F7C-477B-245A9C287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C18FF-D215-F2D0-2704-C192A4DB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2" y="273999"/>
            <a:ext cx="11054458" cy="549275"/>
          </a:xfrm>
        </p:spPr>
        <p:txBody>
          <a:bodyPr/>
          <a:lstStyle/>
          <a:p>
            <a:r>
              <a:rPr lang="fr-FR" dirty="0"/>
              <a:t>Du diagnostic aux fiches actions pour alimenter un plan d’amélioration continue 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5DB23D-DF45-6F59-964D-B6AD7F4BAB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8397F0-D832-54DD-D593-F03E068F07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5AE426-BEEC-3F3E-1FA0-243B58F24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23</a:t>
            </a:fld>
            <a:endParaRPr lang="fr-FR" noProof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F9E0E14-A520-BABB-F1E0-74A95793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59" y="1032305"/>
            <a:ext cx="4407910" cy="571361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6E10527-2791-2886-5178-7C0A4EDC3191}"/>
              </a:ext>
            </a:extLst>
          </p:cNvPr>
          <p:cNvSpPr/>
          <p:nvPr/>
        </p:nvSpPr>
        <p:spPr>
          <a:xfrm>
            <a:off x="467497" y="697690"/>
            <a:ext cx="1535528" cy="13999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ZOOM</a:t>
            </a:r>
            <a:r>
              <a:rPr lang="fr-FR" sz="1600" dirty="0"/>
              <a:t>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8B06933-2BD5-6B4C-3778-DF734EB2307D}"/>
              </a:ext>
            </a:extLst>
          </p:cNvPr>
          <p:cNvSpPr/>
          <p:nvPr/>
        </p:nvSpPr>
        <p:spPr>
          <a:xfrm>
            <a:off x="2096154" y="1603942"/>
            <a:ext cx="2733473" cy="35294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Objectif opérationnel  qui sera réévalué chaque année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B6E9A00-9584-D14D-279A-7E0BC4E9E77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829627" y="1780415"/>
            <a:ext cx="387832" cy="1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0625058-7AD8-6F25-5E26-E05CA9BDD325}"/>
              </a:ext>
            </a:extLst>
          </p:cNvPr>
          <p:cNvSpPr/>
          <p:nvPr/>
        </p:nvSpPr>
        <p:spPr>
          <a:xfrm>
            <a:off x="2112545" y="1024797"/>
            <a:ext cx="2733473" cy="41519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Objectif général – c’est l’enjeu le grand principe d’action 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F48E83B-6D27-F97D-AE72-C086BFCF928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846018" y="1232397"/>
            <a:ext cx="596534" cy="182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C64C6AB-50D5-5407-373F-DEDAB60B57B5}"/>
              </a:ext>
            </a:extLst>
          </p:cNvPr>
          <p:cNvSpPr/>
          <p:nvPr/>
        </p:nvSpPr>
        <p:spPr>
          <a:xfrm>
            <a:off x="2112545" y="2014758"/>
            <a:ext cx="2733473" cy="37169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Identifier un groupe projet  concerné ? 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0AD1A6F-1CF2-AE08-350A-6FD2FA636B40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846018" y="2133360"/>
            <a:ext cx="371441" cy="6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97DD6C3-C25D-095D-CBDC-9B486ED8002C}"/>
              </a:ext>
            </a:extLst>
          </p:cNvPr>
          <p:cNvSpPr/>
          <p:nvPr/>
        </p:nvSpPr>
        <p:spPr>
          <a:xfrm>
            <a:off x="2112545" y="2521203"/>
            <a:ext cx="2733473" cy="26377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Qui pilote ? 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4BD7E46-EBB7-0ED2-3324-9316B1155A15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4846018" y="2479463"/>
            <a:ext cx="353511" cy="17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19AD81C-D7E1-5C91-79B5-694932932835}"/>
              </a:ext>
            </a:extLst>
          </p:cNvPr>
          <p:cNvSpPr/>
          <p:nvPr/>
        </p:nvSpPr>
        <p:spPr>
          <a:xfrm>
            <a:off x="2139440" y="2958764"/>
            <a:ext cx="2733473" cy="143372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Quels moyens / actions sont déployés pour tendre vers la réalisation de cet objectif ? </a:t>
            </a:r>
          </a:p>
          <a:p>
            <a:pPr algn="ctr"/>
            <a:r>
              <a:rPr lang="fr-FR" sz="1100" dirty="0"/>
              <a:t>Ce qui est fait par les professionnels, les actions à améliorer, les leviers d’actions </a:t>
            </a:r>
          </a:p>
          <a:p>
            <a:pPr algn="ctr"/>
            <a:r>
              <a:rPr lang="fr-FR" sz="1100" dirty="0"/>
              <a:t>On doit pouvoir les mesurer ils doivent être effectifs 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D846B4A-C3BE-36B8-EF00-7A0956B39AD1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872913" y="3675626"/>
            <a:ext cx="371441" cy="17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BEB2F8FF-2A8E-7287-3692-A93DD6F1C40C}"/>
              </a:ext>
            </a:extLst>
          </p:cNvPr>
          <p:cNvSpPr/>
          <p:nvPr/>
        </p:nvSpPr>
        <p:spPr>
          <a:xfrm>
            <a:off x="2195940" y="4562485"/>
            <a:ext cx="2733473" cy="69157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Calendrier de réalisation </a:t>
            </a:r>
          </a:p>
          <a:p>
            <a:pPr algn="ctr"/>
            <a:r>
              <a:rPr lang="fr-FR" sz="1100" dirty="0"/>
              <a:t>A l’issue de l’échéance – évaluer actualiser 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DDED597-E551-063A-A036-CF446401679A}"/>
              </a:ext>
            </a:extLst>
          </p:cNvPr>
          <p:cNvCxnSpPr>
            <a:stCxn id="41" idx="3"/>
          </p:cNvCxnSpPr>
          <p:nvPr/>
        </p:nvCxnSpPr>
        <p:spPr>
          <a:xfrm>
            <a:off x="4929413" y="4908272"/>
            <a:ext cx="270116" cy="5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E08F727F-2987-482A-38DB-A9671F77D732}"/>
              </a:ext>
            </a:extLst>
          </p:cNvPr>
          <p:cNvSpPr/>
          <p:nvPr/>
        </p:nvSpPr>
        <p:spPr>
          <a:xfrm>
            <a:off x="2222065" y="5497685"/>
            <a:ext cx="2733473" cy="69157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Indicateurs de réalisation quantifiables, concrets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7002C29-1A36-8BBD-920C-C4D3D361CB32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4955538" y="5710518"/>
            <a:ext cx="261921" cy="132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1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4F9D6-08FC-4BD9-D259-03683C4A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8C53D93-9192-34D4-50BC-2655C298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2" y="273999"/>
            <a:ext cx="11054458" cy="549275"/>
          </a:xfrm>
        </p:spPr>
        <p:txBody>
          <a:bodyPr/>
          <a:lstStyle/>
          <a:p>
            <a:r>
              <a:rPr lang="fr-FR" dirty="0"/>
              <a:t>Du diagnostic aux fiches actions pour alimenter un plan d’amélioration continue 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AD5466-94BA-D6F2-2781-02B133C3C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718A24-E414-0A82-4B65-1E5CEBDB11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80E42-7561-567E-14A8-8F652B516E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24</a:t>
            </a:fld>
            <a:endParaRPr lang="fr-FR" noProof="0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D5698E4-2536-12BD-97DB-E9F937EEC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2882"/>
              </p:ext>
            </p:extLst>
          </p:nvPr>
        </p:nvGraphicFramePr>
        <p:xfrm>
          <a:off x="1091735" y="1220555"/>
          <a:ext cx="8312241" cy="4488605"/>
        </p:xfrm>
        <a:graphic>
          <a:graphicData uri="http://schemas.openxmlformats.org/drawingml/2006/table">
            <a:tbl>
              <a:tblPr/>
              <a:tblGrid>
                <a:gridCol w="282351">
                  <a:extLst>
                    <a:ext uri="{9D8B030D-6E8A-4147-A177-3AD203B41FA5}">
                      <a16:colId xmlns:a16="http://schemas.microsoft.com/office/drawing/2014/main" val="4134194689"/>
                    </a:ext>
                  </a:extLst>
                </a:gridCol>
                <a:gridCol w="483419">
                  <a:extLst>
                    <a:ext uri="{9D8B030D-6E8A-4147-A177-3AD203B41FA5}">
                      <a16:colId xmlns:a16="http://schemas.microsoft.com/office/drawing/2014/main" val="1866521798"/>
                    </a:ext>
                  </a:extLst>
                </a:gridCol>
                <a:gridCol w="376468">
                  <a:extLst>
                    <a:ext uri="{9D8B030D-6E8A-4147-A177-3AD203B41FA5}">
                      <a16:colId xmlns:a16="http://schemas.microsoft.com/office/drawing/2014/main" val="1644255782"/>
                    </a:ext>
                  </a:extLst>
                </a:gridCol>
                <a:gridCol w="727267">
                  <a:extLst>
                    <a:ext uri="{9D8B030D-6E8A-4147-A177-3AD203B41FA5}">
                      <a16:colId xmlns:a16="http://schemas.microsoft.com/office/drawing/2014/main" val="2407090075"/>
                    </a:ext>
                  </a:extLst>
                </a:gridCol>
                <a:gridCol w="653404">
                  <a:extLst>
                    <a:ext uri="{9D8B030D-6E8A-4147-A177-3AD203B41FA5}">
                      <a16:colId xmlns:a16="http://schemas.microsoft.com/office/drawing/2014/main" val="2576127797"/>
                    </a:ext>
                  </a:extLst>
                </a:gridCol>
                <a:gridCol w="942688">
                  <a:extLst>
                    <a:ext uri="{9D8B030D-6E8A-4147-A177-3AD203B41FA5}">
                      <a16:colId xmlns:a16="http://schemas.microsoft.com/office/drawing/2014/main" val="3544609371"/>
                    </a:ext>
                  </a:extLst>
                </a:gridCol>
                <a:gridCol w="901702">
                  <a:extLst>
                    <a:ext uri="{9D8B030D-6E8A-4147-A177-3AD203B41FA5}">
                      <a16:colId xmlns:a16="http://schemas.microsoft.com/office/drawing/2014/main" val="2023131048"/>
                    </a:ext>
                  </a:extLst>
                </a:gridCol>
                <a:gridCol w="394164">
                  <a:extLst>
                    <a:ext uri="{9D8B030D-6E8A-4147-A177-3AD203B41FA5}">
                      <a16:colId xmlns:a16="http://schemas.microsoft.com/office/drawing/2014/main" val="3378857823"/>
                    </a:ext>
                  </a:extLst>
                </a:gridCol>
                <a:gridCol w="432082">
                  <a:extLst>
                    <a:ext uri="{9D8B030D-6E8A-4147-A177-3AD203B41FA5}">
                      <a16:colId xmlns:a16="http://schemas.microsoft.com/office/drawing/2014/main" val="3559826887"/>
                    </a:ext>
                  </a:extLst>
                </a:gridCol>
                <a:gridCol w="573259">
                  <a:extLst>
                    <a:ext uri="{9D8B030D-6E8A-4147-A177-3AD203B41FA5}">
                      <a16:colId xmlns:a16="http://schemas.microsoft.com/office/drawing/2014/main" val="2090988841"/>
                    </a:ext>
                  </a:extLst>
                </a:gridCol>
                <a:gridCol w="926477">
                  <a:extLst>
                    <a:ext uri="{9D8B030D-6E8A-4147-A177-3AD203B41FA5}">
                      <a16:colId xmlns:a16="http://schemas.microsoft.com/office/drawing/2014/main" val="3494190450"/>
                    </a:ext>
                  </a:extLst>
                </a:gridCol>
                <a:gridCol w="1045154">
                  <a:extLst>
                    <a:ext uri="{9D8B030D-6E8A-4147-A177-3AD203B41FA5}">
                      <a16:colId xmlns:a16="http://schemas.microsoft.com/office/drawing/2014/main" val="1390744361"/>
                    </a:ext>
                  </a:extLst>
                </a:gridCol>
                <a:gridCol w="573806">
                  <a:extLst>
                    <a:ext uri="{9D8B030D-6E8A-4147-A177-3AD203B41FA5}">
                      <a16:colId xmlns:a16="http://schemas.microsoft.com/office/drawing/2014/main" val="577787790"/>
                    </a:ext>
                  </a:extLst>
                </a:gridCol>
              </a:tblGrid>
              <a:tr h="35508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effectLst/>
                          <a:latin typeface="Arial" panose="020B0604020202020204" pitchFamily="34" charset="0"/>
                        </a:rPr>
                        <a:t>Plan d'amélioration continue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84331"/>
                  </a:ext>
                </a:extLst>
              </a:tr>
              <a:tr h="4400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Date de dernière mise à jour :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25053"/>
                  </a:ext>
                </a:extLst>
              </a:tr>
              <a:tr h="4400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UT ou EMS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Wingdings" panose="05000000000000000000" pitchFamily="2" charset="2"/>
                        </a:rPr>
                        <a:t>F</a:t>
                      </a: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ASTUCE : pour insérer un retour à la ligne dans une cellule : appuyer en même </a:t>
                      </a:r>
                      <a:b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temps sur la touche Alt (à gauche de la barre espace) et sur la touche Entrée.</a:t>
                      </a: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298901"/>
                  </a:ext>
                </a:extLst>
              </a:tr>
              <a:tr h="191941"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238472"/>
                  </a:ext>
                </a:extLst>
              </a:tr>
              <a:tr h="191941"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7" marR="3247" marT="3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481841"/>
                  </a:ext>
                </a:extLst>
              </a:tr>
              <a:tr h="11516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3247" marR="3247" marT="3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Filière/Activité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Périmètre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 panose="020B0604020202020204" pitchFamily="34" charset="0"/>
                        </a:rPr>
                        <a:t>Origine du constat/diagnostic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Description des écarts constatés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Cause du dysfonctionnement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Mesures correctives mises en œuvre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Nom du Responsable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Nom du Responsable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Délai de réalisation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Suivi de la mise en œuvre de l'action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Vérification de l'efficacité des mesures correctives ("A-t-on de manière efficace et durable agi sur la cause".)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panose="020B0604020202020204" pitchFamily="34" charset="0"/>
                        </a:rPr>
                        <a:t>Décision après vérification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27881"/>
                  </a:ext>
                </a:extLst>
              </a:tr>
              <a:tr h="5566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02/04/24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03/05/2027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40792"/>
                  </a:ext>
                </a:extLst>
              </a:tr>
              <a:tr h="5758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03/04/24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05/05/2027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98693"/>
                  </a:ext>
                </a:extLst>
              </a:tr>
              <a:tr h="5854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06/06/2025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247" marR="3247" marT="324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020823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57E517AB-9AC5-3982-A1B2-D5529CAB514D}"/>
              </a:ext>
            </a:extLst>
          </p:cNvPr>
          <p:cNvSpPr/>
          <p:nvPr/>
        </p:nvSpPr>
        <p:spPr>
          <a:xfrm>
            <a:off x="186297" y="579121"/>
            <a:ext cx="1290917" cy="1201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ZOOM</a:t>
            </a:r>
            <a:r>
              <a:rPr lang="fr-FR" sz="1600" dirty="0"/>
              <a:t> </a:t>
            </a:r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4FDFE865-9AC4-DC44-2EDA-1849B4559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817267"/>
              </p:ext>
            </p:extLst>
          </p:nvPr>
        </p:nvGraphicFramePr>
        <p:xfrm>
          <a:off x="9628095" y="1062457"/>
          <a:ext cx="2378075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3742" imgH="4030807" progId="Excel.Sheet.8">
                  <p:embed/>
                </p:oleObj>
              </mc:Choice>
              <mc:Fallback>
                <p:oleObj name="Worksheet" r:id="rId2" imgW="2133742" imgH="4030807" progId="Excel.Sheet.8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77C7B1F2-36E2-6B49-5399-5C7CD24F4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28095" y="1062457"/>
                        <a:ext cx="2378075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CA024DA-B48A-8079-A302-354CA24DCB82}"/>
              </a:ext>
            </a:extLst>
          </p:cNvPr>
          <p:cNvCxnSpPr>
            <a:cxnSpLocks/>
          </p:cNvCxnSpPr>
          <p:nvPr/>
        </p:nvCxnSpPr>
        <p:spPr>
          <a:xfrm flipV="1">
            <a:off x="2662518" y="2008094"/>
            <a:ext cx="6840070" cy="1299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02DC2C2-0998-30A6-6C0C-ABCDD890C1C1}"/>
              </a:ext>
            </a:extLst>
          </p:cNvPr>
          <p:cNvSpPr/>
          <p:nvPr/>
        </p:nvSpPr>
        <p:spPr>
          <a:xfrm>
            <a:off x="3509194" y="5821068"/>
            <a:ext cx="4482353" cy="675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fichier source du service Qualité – DOC 001 - 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9" name="Graphique 18" descr="Curseur avec un remplissage uni">
            <a:extLst>
              <a:ext uri="{FF2B5EF4-FFF2-40B4-BE49-F238E27FC236}">
                <a16:creationId xmlns:a16="http://schemas.microsoft.com/office/drawing/2014/main" id="{FE1D36EB-7196-730F-0CCC-6E4A20A7D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533594">
            <a:off x="3530018" y="5851749"/>
            <a:ext cx="559649" cy="5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A5920-4E63-07DD-7085-C6B45DD6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0292A-56D4-31E3-BA00-CFA4213D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95" y="1762952"/>
            <a:ext cx="9191779" cy="106541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4</a:t>
            </a:r>
            <a:r>
              <a:rPr lang="fr-FR" noProof="0" dirty="0"/>
              <a:t>_ Le circuit de validation du projet d’établissement </a:t>
            </a:r>
            <a:br>
              <a:rPr lang="fr-FR" noProof="0" dirty="0"/>
            </a:br>
            <a:r>
              <a:rPr lang="fr-FR" dirty="0"/>
              <a:t> </a:t>
            </a:r>
            <a:r>
              <a:rPr lang="fr-FR" noProof="0" dirty="0"/>
              <a:t>  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6FC74B-992B-867A-9C00-DA7E3785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884" y="6481042"/>
            <a:ext cx="99642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67A39-0CE9-0D02-82CD-67F822C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720" y="6481042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769BB3-B75D-7D13-041C-BE86D927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48" y="6481042"/>
            <a:ext cx="4635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3619-218E-E64C-B634-35481C58E1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72F3CA-C5C0-0CA7-9B6E-0C39B278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31" y="2945238"/>
            <a:ext cx="2042337" cy="2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200CD-B532-C036-E9B8-7BE69B5C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F68D325-4946-AFFB-7CAF-A04FFFEB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098" y="409362"/>
            <a:ext cx="10515600" cy="549275"/>
          </a:xfrm>
        </p:spPr>
        <p:txBody>
          <a:bodyPr anchor="ctr">
            <a:normAutofit/>
          </a:bodyPr>
          <a:lstStyle/>
          <a:p>
            <a:r>
              <a:rPr lang="fr-FR" dirty="0"/>
              <a:t>Les phases de validation du projet d’établissement  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4EA2F73-A16D-88C8-7CC1-FFECCE2C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1884" y="6481042"/>
            <a:ext cx="9964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 dirty="0"/>
              <a:t>- 20/02/2025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C2DAB-8826-A18C-10E3-324BBBB6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720" y="648104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noProof="0" dirty="0"/>
              <a:t>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43412-269D-9D96-0BD0-B158A5B0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48" y="6481042"/>
            <a:ext cx="46355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C03619-218E-E64C-B634-35481C58E179}" type="slidenum">
              <a:rPr lang="fr-FR" noProof="0" smtClean="0"/>
              <a:pPr>
                <a:spcAft>
                  <a:spcPts val="600"/>
                </a:spcAft>
              </a:pPr>
              <a:t>26</a:t>
            </a:fld>
            <a:endParaRPr lang="fr-FR" noProof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08E2061-70C6-8A94-89D1-DF2999061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73559"/>
              </p:ext>
            </p:extLst>
          </p:nvPr>
        </p:nvGraphicFramePr>
        <p:xfrm>
          <a:off x="536907" y="1105592"/>
          <a:ext cx="10695323" cy="524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543D855-0A24-77AF-9FE4-EDB5ACD77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2753" y="4154557"/>
            <a:ext cx="695319" cy="10440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AC0267D9-DDD0-92C2-FEB9-B5737BD17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470511" y="2379052"/>
            <a:ext cx="864000" cy="8640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C61F2244-8D0C-3544-6B21-F21B30D35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62218" y="4437874"/>
            <a:ext cx="45362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8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1F488-D13F-5282-698E-02C1F074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518A92C-5277-6938-BFE2-A81B0FA9CE35}"/>
              </a:ext>
            </a:extLst>
          </p:cNvPr>
          <p:cNvSpPr/>
          <p:nvPr/>
        </p:nvSpPr>
        <p:spPr>
          <a:xfrm>
            <a:off x="9052685" y="4466548"/>
            <a:ext cx="120809" cy="267922"/>
          </a:xfrm>
          <a:prstGeom prst="rect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65992D-CD51-09BC-677F-494CBDA43D83}"/>
              </a:ext>
            </a:extLst>
          </p:cNvPr>
          <p:cNvSpPr/>
          <p:nvPr/>
        </p:nvSpPr>
        <p:spPr>
          <a:xfrm>
            <a:off x="7140970" y="4670837"/>
            <a:ext cx="120809" cy="267922"/>
          </a:xfrm>
          <a:prstGeom prst="rect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152140-1635-7EA8-FAB3-76FD375D35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B5644E-B415-A8EF-E0E2-9B2153D411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CA0BE-5360-2E58-7ABF-E075E0B747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27</a:t>
            </a:fld>
            <a:endParaRPr lang="fr-FR" noProof="0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E3DEEC4-2EAE-FFF4-617D-0A57139C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396"/>
            <a:ext cx="10515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2400" b="1" dirty="0">
                <a:cs typeface="Calibri" panose="020F0502020204030204" pitchFamily="34" charset="0"/>
                <a:sym typeface="Chalet NewYorkNineteenEighty"/>
              </a:rPr>
              <a:t>Proposition d’un calendrier type 12 mois </a:t>
            </a:r>
            <a:endParaRPr lang="fr-FR" sz="2400" dirty="0">
              <a:cs typeface="Calibri" panose="020F0502020204030204" pitchFamily="34" charset="0"/>
              <a:sym typeface="Chalet NewYorkNineteenEighty"/>
            </a:endParaRPr>
          </a:p>
        </p:txBody>
      </p:sp>
      <p:graphicFrame>
        <p:nvGraphicFramePr>
          <p:cNvPr id="16" name="Tableau 42">
            <a:extLst>
              <a:ext uri="{FF2B5EF4-FFF2-40B4-BE49-F238E27FC236}">
                <a16:creationId xmlns:a16="http://schemas.microsoft.com/office/drawing/2014/main" id="{32DFF27F-442F-323F-82ED-68FA3D634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0104"/>
              </p:ext>
            </p:extLst>
          </p:nvPr>
        </p:nvGraphicFramePr>
        <p:xfrm>
          <a:off x="1902498" y="1130211"/>
          <a:ext cx="9941770" cy="36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12">
                  <a:extLst>
                    <a:ext uri="{9D8B030D-6E8A-4147-A177-3AD203B41FA5}">
                      <a16:colId xmlns:a16="http://schemas.microsoft.com/office/drawing/2014/main" val="3916987465"/>
                    </a:ext>
                  </a:extLst>
                </a:gridCol>
                <a:gridCol w="717176">
                  <a:extLst>
                    <a:ext uri="{9D8B030D-6E8A-4147-A177-3AD203B41FA5}">
                      <a16:colId xmlns:a16="http://schemas.microsoft.com/office/drawing/2014/main" val="3944090912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3819106026"/>
                    </a:ext>
                  </a:extLst>
                </a:gridCol>
                <a:gridCol w="689086">
                  <a:extLst>
                    <a:ext uri="{9D8B030D-6E8A-4147-A177-3AD203B41FA5}">
                      <a16:colId xmlns:a16="http://schemas.microsoft.com/office/drawing/2014/main" val="1194819241"/>
                    </a:ext>
                  </a:extLst>
                </a:gridCol>
                <a:gridCol w="927311">
                  <a:extLst>
                    <a:ext uri="{9D8B030D-6E8A-4147-A177-3AD203B41FA5}">
                      <a16:colId xmlns:a16="http://schemas.microsoft.com/office/drawing/2014/main" val="2509028227"/>
                    </a:ext>
                  </a:extLst>
                </a:gridCol>
                <a:gridCol w="945493">
                  <a:extLst>
                    <a:ext uri="{9D8B030D-6E8A-4147-A177-3AD203B41FA5}">
                      <a16:colId xmlns:a16="http://schemas.microsoft.com/office/drawing/2014/main" val="1722251970"/>
                    </a:ext>
                  </a:extLst>
                </a:gridCol>
                <a:gridCol w="963676">
                  <a:extLst>
                    <a:ext uri="{9D8B030D-6E8A-4147-A177-3AD203B41FA5}">
                      <a16:colId xmlns:a16="http://schemas.microsoft.com/office/drawing/2014/main" val="527464474"/>
                    </a:ext>
                  </a:extLst>
                </a:gridCol>
                <a:gridCol w="890946">
                  <a:extLst>
                    <a:ext uri="{9D8B030D-6E8A-4147-A177-3AD203B41FA5}">
                      <a16:colId xmlns:a16="http://schemas.microsoft.com/office/drawing/2014/main" val="1369572783"/>
                    </a:ext>
                  </a:extLst>
                </a:gridCol>
                <a:gridCol w="972768">
                  <a:extLst>
                    <a:ext uri="{9D8B030D-6E8A-4147-A177-3AD203B41FA5}">
                      <a16:colId xmlns:a16="http://schemas.microsoft.com/office/drawing/2014/main" val="1020542955"/>
                    </a:ext>
                  </a:extLst>
                </a:gridCol>
                <a:gridCol w="963676">
                  <a:extLst>
                    <a:ext uri="{9D8B030D-6E8A-4147-A177-3AD203B41FA5}">
                      <a16:colId xmlns:a16="http://schemas.microsoft.com/office/drawing/2014/main" val="2645790633"/>
                    </a:ext>
                  </a:extLst>
                </a:gridCol>
                <a:gridCol w="745486">
                  <a:extLst>
                    <a:ext uri="{9D8B030D-6E8A-4147-A177-3AD203B41FA5}">
                      <a16:colId xmlns:a16="http://schemas.microsoft.com/office/drawing/2014/main" val="2154940746"/>
                    </a:ext>
                  </a:extLst>
                </a:gridCol>
                <a:gridCol w="759122">
                  <a:extLst>
                    <a:ext uri="{9D8B030D-6E8A-4147-A177-3AD203B41FA5}">
                      <a16:colId xmlns:a16="http://schemas.microsoft.com/office/drawing/2014/main" val="3897367996"/>
                    </a:ext>
                  </a:extLst>
                </a:gridCol>
              </a:tblGrid>
              <a:tr h="36870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7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MOIS 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MOIS 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MOIS 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MOIS 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MOIS 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13650"/>
                  </a:ext>
                </a:extLst>
              </a:tr>
            </a:tbl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4A49B1FB-93E7-8798-4106-75F3447F7918}"/>
              </a:ext>
            </a:extLst>
          </p:cNvPr>
          <p:cNvGrpSpPr/>
          <p:nvPr/>
        </p:nvGrpSpPr>
        <p:grpSpPr>
          <a:xfrm>
            <a:off x="301096" y="5835098"/>
            <a:ext cx="3433013" cy="579879"/>
            <a:chOff x="2123125" y="5870844"/>
            <a:chExt cx="3383993" cy="825157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3526B23-1E87-6CEC-F861-BACF286D1C64}"/>
                </a:ext>
              </a:extLst>
            </p:cNvPr>
            <p:cNvGrpSpPr/>
            <p:nvPr/>
          </p:nvGrpSpPr>
          <p:grpSpPr>
            <a:xfrm>
              <a:off x="2123125" y="5870844"/>
              <a:ext cx="3383993" cy="825157"/>
              <a:chOff x="3070553" y="5053179"/>
              <a:chExt cx="5680907" cy="1256139"/>
            </a:xfrm>
            <a:solidFill>
              <a:schemeClr val="bg1"/>
            </a:solidFill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9D5D6F61-296C-0573-EA53-207A27772E52}"/>
                  </a:ext>
                </a:extLst>
              </p:cNvPr>
              <p:cNvGrpSpPr/>
              <p:nvPr/>
            </p:nvGrpSpPr>
            <p:grpSpPr>
              <a:xfrm>
                <a:off x="3070553" y="5053179"/>
                <a:ext cx="5680907" cy="1256139"/>
                <a:chOff x="3070553" y="5053179"/>
                <a:chExt cx="5680907" cy="1256139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C9B9404-B441-F59F-9EE6-B5AE12D2C053}"/>
                    </a:ext>
                  </a:extLst>
                </p:cNvPr>
                <p:cNvSpPr/>
                <p:nvPr/>
              </p:nvSpPr>
              <p:spPr>
                <a:xfrm>
                  <a:off x="3070553" y="5053179"/>
                  <a:ext cx="5680907" cy="1256139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/>
                </a:p>
              </p:txBody>
            </p:sp>
            <p:grpSp>
              <p:nvGrpSpPr>
                <p:cNvPr id="28" name="Groupe 27">
                  <a:extLst>
                    <a:ext uri="{FF2B5EF4-FFF2-40B4-BE49-F238E27FC236}">
                      <a16:creationId xmlns:a16="http://schemas.microsoft.com/office/drawing/2014/main" id="{81971CC8-AB97-9114-DBD8-4D40531F452F}"/>
                    </a:ext>
                  </a:extLst>
                </p:cNvPr>
                <p:cNvGrpSpPr/>
                <p:nvPr/>
              </p:nvGrpSpPr>
              <p:grpSpPr>
                <a:xfrm>
                  <a:off x="3266512" y="5096705"/>
                  <a:ext cx="3563566" cy="907051"/>
                  <a:chOff x="3601945" y="5593976"/>
                  <a:chExt cx="3563566" cy="907051"/>
                </a:xfrm>
                <a:grpFill/>
              </p:grpSpPr>
              <p:sp>
                <p:nvSpPr>
                  <p:cNvPr id="29" name="ZoneTexte 28">
                    <a:extLst>
                      <a:ext uri="{FF2B5EF4-FFF2-40B4-BE49-F238E27FC236}">
                        <a16:creationId xmlns:a16="http://schemas.microsoft.com/office/drawing/2014/main" id="{7C609E13-57B0-3CF3-BFC8-1D6AB49340CC}"/>
                      </a:ext>
                    </a:extLst>
                  </p:cNvPr>
                  <p:cNvSpPr txBox="1"/>
                  <p:nvPr/>
                </p:nvSpPr>
                <p:spPr>
                  <a:xfrm>
                    <a:off x="3601945" y="6118667"/>
                    <a:ext cx="1089231" cy="3823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800" b="1" dirty="0"/>
                      <a:t>COTECH</a:t>
                    </a:r>
                  </a:p>
                </p:txBody>
              </p:sp>
              <p:pic>
                <p:nvPicPr>
                  <p:cNvPr id="32" name="Picture 14" descr="Meeting Icon 2741187">
                    <a:extLst>
                      <a:ext uri="{FF2B5EF4-FFF2-40B4-BE49-F238E27FC236}">
                        <a16:creationId xmlns:a16="http://schemas.microsoft.com/office/drawing/2014/main" id="{A883687A-3AEE-64E3-60D1-32B2A58AEE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36492" y="5593976"/>
                    <a:ext cx="489037" cy="4890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3" name="ZoneTexte 32">
                    <a:extLst>
                      <a:ext uri="{FF2B5EF4-FFF2-40B4-BE49-F238E27FC236}">
                        <a16:creationId xmlns:a16="http://schemas.microsoft.com/office/drawing/2014/main" id="{728DFDD4-1A58-9514-C0B5-51474B22E423}"/>
                      </a:ext>
                    </a:extLst>
                  </p:cNvPr>
                  <p:cNvSpPr txBox="1"/>
                  <p:nvPr/>
                </p:nvSpPr>
                <p:spPr>
                  <a:xfrm>
                    <a:off x="4433316" y="6061157"/>
                    <a:ext cx="870547" cy="327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800" b="1" dirty="0"/>
                      <a:t>COPIL</a:t>
                    </a:r>
                  </a:p>
                </p:txBody>
              </p:sp>
              <p:pic>
                <p:nvPicPr>
                  <p:cNvPr id="34" name="Picture 2" descr="questionnaire Icon 229116">
                    <a:extLst>
                      <a:ext uri="{FF2B5EF4-FFF2-40B4-BE49-F238E27FC236}">
                        <a16:creationId xmlns:a16="http://schemas.microsoft.com/office/drawing/2014/main" id="{556ADE47-EE1C-C324-5FA8-9E091CE7AB6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0492" y="5636453"/>
                    <a:ext cx="451460" cy="451462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C1FA35BF-BF7D-C185-7F05-42BF59C65A44}"/>
                      </a:ext>
                    </a:extLst>
                  </p:cNvPr>
                  <p:cNvSpPr txBox="1"/>
                  <p:nvPr/>
                </p:nvSpPr>
                <p:spPr>
                  <a:xfrm>
                    <a:off x="6055967" y="6061157"/>
                    <a:ext cx="1109544" cy="327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800" b="1" dirty="0"/>
                      <a:t>Enquête</a:t>
                    </a:r>
                  </a:p>
                </p:txBody>
              </p:sp>
            </p:grp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D92A9C9-5183-EF26-3B34-ED88AA93471A}"/>
                  </a:ext>
                </a:extLst>
              </p:cNvPr>
              <p:cNvSpPr txBox="1"/>
              <p:nvPr/>
            </p:nvSpPr>
            <p:spPr>
              <a:xfrm>
                <a:off x="4732229" y="5563886"/>
                <a:ext cx="1207665" cy="32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b="1" dirty="0"/>
                  <a:t>Séminaire</a:t>
                </a:r>
              </a:p>
            </p:txBody>
          </p:sp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FD159ACA-88AE-CD49-3713-921728299C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406" b="34408"/>
              <a:stretch/>
            </p:blipFill>
            <p:spPr>
              <a:xfrm>
                <a:off x="4998533" y="5213544"/>
                <a:ext cx="586743" cy="265121"/>
              </a:xfrm>
              <a:prstGeom prst="rect">
                <a:avLst/>
              </a:prstGeom>
              <a:grpFill/>
            </p:spPr>
          </p:pic>
        </p:grpSp>
        <p:pic>
          <p:nvPicPr>
            <p:cNvPr id="19" name="Picture 2" descr="Meeting Icon 1313635">
              <a:extLst>
                <a:ext uri="{FF2B5EF4-FFF2-40B4-BE49-F238E27FC236}">
                  <a16:creationId xmlns:a16="http://schemas.microsoft.com/office/drawing/2014/main" id="{8F1C6A47-4DDD-860F-1570-2EF4FE7EE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35" y="5955487"/>
              <a:ext cx="288031" cy="28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FFA0707-29C5-7DFE-B4CB-026DAE6B5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58" y="5921528"/>
              <a:ext cx="324285" cy="324285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609E733-C25E-CE90-6DA9-029CC78090D8}"/>
                </a:ext>
              </a:extLst>
            </p:cNvPr>
            <p:cNvSpPr txBox="1"/>
            <p:nvPr/>
          </p:nvSpPr>
          <p:spPr>
            <a:xfrm>
              <a:off x="4098573" y="6205482"/>
              <a:ext cx="80873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800" b="1" dirty="0">
                  <a:latin typeface="+mj-lt"/>
                </a:rPr>
                <a:t>Ateliers</a:t>
              </a:r>
            </a:p>
          </p:txBody>
        </p:sp>
        <p:pic>
          <p:nvPicPr>
            <p:cNvPr id="22" name="Picture 4" descr="Meeting Icon 1173">
              <a:extLst>
                <a:ext uri="{FF2B5EF4-FFF2-40B4-BE49-F238E27FC236}">
                  <a16:creationId xmlns:a16="http://schemas.microsoft.com/office/drawing/2014/main" id="{01F16BA4-9BFC-464C-00D3-04B56EBA3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183" y="5902256"/>
              <a:ext cx="379865" cy="40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6333623-46A6-9B9C-5636-2FD63E1784BB}"/>
                </a:ext>
              </a:extLst>
            </p:cNvPr>
            <p:cNvSpPr txBox="1"/>
            <p:nvPr/>
          </p:nvSpPr>
          <p:spPr>
            <a:xfrm>
              <a:off x="4677435" y="6206261"/>
              <a:ext cx="8087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800" b="1" dirty="0"/>
                <a:t>Groupes de travail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B81B1E53-BE4D-1BAC-654C-01A4B3F31EE5}"/>
              </a:ext>
            </a:extLst>
          </p:cNvPr>
          <p:cNvSpPr txBox="1"/>
          <p:nvPr/>
        </p:nvSpPr>
        <p:spPr>
          <a:xfrm>
            <a:off x="5181021" y="1489189"/>
            <a:ext cx="1373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Montserrat" panose="00000500000000000000" pitchFamily="2" charset="0"/>
              </a:rPr>
              <a:t>Validation du </a:t>
            </a:r>
            <a:br>
              <a:rPr lang="fr-FR" sz="1100" b="1" dirty="0">
                <a:latin typeface="Montserrat" panose="00000500000000000000" pitchFamily="2" charset="0"/>
              </a:rPr>
            </a:br>
            <a:r>
              <a:rPr lang="fr-FR" sz="1100" b="1" dirty="0">
                <a:latin typeface="Montserrat" panose="00000500000000000000" pitchFamily="2" charset="0"/>
              </a:rPr>
              <a:t>diagnostic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A78DD5-772D-2687-1A34-C89612859AE6}"/>
              </a:ext>
            </a:extLst>
          </p:cNvPr>
          <p:cNvSpPr txBox="1"/>
          <p:nvPr/>
        </p:nvSpPr>
        <p:spPr>
          <a:xfrm>
            <a:off x="3729473" y="2044577"/>
            <a:ext cx="13684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Montserrat" panose="00000500000000000000" pitchFamily="2" charset="0"/>
              </a:rPr>
              <a:t>Analyse de l’offre &amp; des besoins </a:t>
            </a: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A535F136-3656-76FD-AEC8-633C047F53F5}"/>
              </a:ext>
            </a:extLst>
          </p:cNvPr>
          <p:cNvSpPr/>
          <p:nvPr/>
        </p:nvSpPr>
        <p:spPr>
          <a:xfrm>
            <a:off x="1774568" y="1856603"/>
            <a:ext cx="4779964" cy="29006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  <p:pic>
        <p:nvPicPr>
          <p:cNvPr id="40" name="Picture 2" descr="questionnaire Icon 229116">
            <a:extLst>
              <a:ext uri="{FF2B5EF4-FFF2-40B4-BE49-F238E27FC236}">
                <a16:creationId xmlns:a16="http://schemas.microsoft.com/office/drawing/2014/main" id="{B615F306-1ED7-4C05-2E06-EB710BFC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36" y="3544669"/>
            <a:ext cx="368170" cy="3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C6DB030-2151-56A1-C311-DB3A45C146ED}"/>
              </a:ext>
            </a:extLst>
          </p:cNvPr>
          <p:cNvSpPr/>
          <p:nvPr/>
        </p:nvSpPr>
        <p:spPr>
          <a:xfrm>
            <a:off x="125108" y="1923051"/>
            <a:ext cx="164946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Phase 1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Lancement et diagnostic de l’établissement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817034-D972-4A66-2AAD-8506F378D72A}"/>
              </a:ext>
            </a:extLst>
          </p:cNvPr>
          <p:cNvSpPr/>
          <p:nvPr/>
        </p:nvSpPr>
        <p:spPr>
          <a:xfrm>
            <a:off x="209150" y="4499037"/>
            <a:ext cx="1659102" cy="830997"/>
          </a:xfrm>
          <a:prstGeom prst="rect">
            <a:avLst/>
          </a:prstGeom>
          <a:solidFill>
            <a:srgbClr val="1B6E9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Phase 2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Rédaction et élaboration des fiches actions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B76EDB2-FF8D-C40C-BFD4-46EC00BD12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b="34408"/>
          <a:stretch/>
        </p:blipFill>
        <p:spPr>
          <a:xfrm>
            <a:off x="4323404" y="2641443"/>
            <a:ext cx="483156" cy="252764"/>
          </a:xfrm>
          <a:prstGeom prst="rect">
            <a:avLst/>
          </a:prstGeom>
          <a:noFill/>
        </p:spPr>
      </p:pic>
      <p:pic>
        <p:nvPicPr>
          <p:cNvPr id="44" name="Picture 2" descr="Meeting Icon 1313635">
            <a:extLst>
              <a:ext uri="{FF2B5EF4-FFF2-40B4-BE49-F238E27FC236}">
                <a16:creationId xmlns:a16="http://schemas.microsoft.com/office/drawing/2014/main" id="{0A0ED9FF-E7C2-CAFB-BD6A-252B5010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" y="2849166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7281FF61-F97C-7569-D47E-974855B84288}"/>
              </a:ext>
            </a:extLst>
          </p:cNvPr>
          <p:cNvSpPr txBox="1"/>
          <p:nvPr/>
        </p:nvSpPr>
        <p:spPr>
          <a:xfrm>
            <a:off x="301096" y="3153657"/>
            <a:ext cx="1382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B509D"/>
                </a:solidFill>
                <a:latin typeface="Montserrat" panose="00000500000000000000" pitchFamily="2" charset="0"/>
              </a:rPr>
              <a:t>Réunion de Lancement Pôle 2002-2</a:t>
            </a:r>
          </a:p>
          <a:p>
            <a:pPr algn="ctr"/>
            <a:r>
              <a:rPr lang="fr-FR" sz="1050" b="1" dirty="0">
                <a:solidFill>
                  <a:srgbClr val="0B509D"/>
                </a:solidFill>
                <a:latin typeface="Montserrat" panose="00000500000000000000" pitchFamily="2" charset="0"/>
              </a:rPr>
              <a:t>28/04/2025</a:t>
            </a:r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09EDD768-6A7A-B692-C3D6-1FC2BB786FCB}"/>
              </a:ext>
            </a:extLst>
          </p:cNvPr>
          <p:cNvSpPr/>
          <p:nvPr/>
        </p:nvSpPr>
        <p:spPr>
          <a:xfrm>
            <a:off x="3406588" y="4560732"/>
            <a:ext cx="8485177" cy="303207"/>
          </a:xfrm>
          <a:prstGeom prst="rightArrow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Rédaction</a:t>
            </a:r>
            <a:r>
              <a:rPr lang="fr-FR" sz="1100" dirty="0"/>
              <a:t> </a:t>
            </a:r>
            <a:r>
              <a:rPr lang="fr-FR" sz="1100" b="1" dirty="0"/>
              <a:t>et élaboration des fiches actions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586B49-6465-A6E4-2819-8372D003C5E1}"/>
              </a:ext>
            </a:extLst>
          </p:cNvPr>
          <p:cNvSpPr/>
          <p:nvPr/>
        </p:nvSpPr>
        <p:spPr>
          <a:xfrm>
            <a:off x="6270699" y="2060240"/>
            <a:ext cx="107369" cy="20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06DC1DB-D87E-1697-0803-7543F974D483}"/>
              </a:ext>
            </a:extLst>
          </p:cNvPr>
          <p:cNvSpPr txBox="1"/>
          <p:nvPr/>
        </p:nvSpPr>
        <p:spPr>
          <a:xfrm>
            <a:off x="2073215" y="3940641"/>
            <a:ext cx="556204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Prise en compte de la parole de l’usager (questionnaires, ateliers etc…)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3C7A1A0-ABBD-BDB8-426F-F884204CEBE3}"/>
              </a:ext>
            </a:extLst>
          </p:cNvPr>
          <p:cNvSpPr txBox="1"/>
          <p:nvPr/>
        </p:nvSpPr>
        <p:spPr>
          <a:xfrm>
            <a:off x="10102586" y="5520850"/>
            <a:ext cx="1542347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marL="220719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i="1" dirty="0">
                <a:solidFill>
                  <a:srgbClr val="1B6E9A"/>
                </a:solidFill>
                <a:latin typeface="Montserrat" panose="00000500000000000000" pitchFamily="2" charset="0"/>
              </a:rPr>
              <a:t>Réunion de présentation au groupe d’expression / CVS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7030B18-3D37-50C5-E9B7-2DC0D6893C6E}"/>
              </a:ext>
            </a:extLst>
          </p:cNvPr>
          <p:cNvSpPr txBox="1"/>
          <p:nvPr/>
        </p:nvSpPr>
        <p:spPr>
          <a:xfrm>
            <a:off x="2408302" y="2131155"/>
            <a:ext cx="1361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ontserrat" panose="00000500000000000000" pitchFamily="2" charset="0"/>
              </a:rPr>
              <a:t>Collecte et organisation des données de l’activité, PEA </a:t>
            </a:r>
            <a:r>
              <a:rPr lang="fr-FR" sz="1000" b="1" dirty="0" err="1">
                <a:latin typeface="Montserrat" panose="00000500000000000000" pitchFamily="2" charset="0"/>
              </a:rPr>
              <a:t>Coallia</a:t>
            </a:r>
            <a:r>
              <a:rPr lang="fr-FR" sz="1000" b="1" dirty="0">
                <a:latin typeface="Montserrat" panose="00000500000000000000" pitchFamily="2" charset="0"/>
              </a:rPr>
              <a:t> etc…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38AD93F-3B36-8F3D-76B6-ACCED1BDCC47}"/>
              </a:ext>
            </a:extLst>
          </p:cNvPr>
          <p:cNvSpPr txBox="1"/>
          <p:nvPr/>
        </p:nvSpPr>
        <p:spPr>
          <a:xfrm>
            <a:off x="3813483" y="2877847"/>
            <a:ext cx="1483403" cy="49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1" dirty="0">
                <a:latin typeface="Montserrat" panose="00000500000000000000" pitchFamily="2" charset="0"/>
              </a:rPr>
              <a:t>Diagnostic SWOT </a:t>
            </a:r>
          </a:p>
          <a:p>
            <a:pPr algn="ctr" defTabSz="1007943"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1" dirty="0">
                <a:latin typeface="Montserrat" panose="00000500000000000000" pitchFamily="2" charset="0"/>
              </a:rPr>
              <a:t> </a:t>
            </a:r>
            <a:r>
              <a:rPr lang="fr-FR" sz="1100" b="1" i="1" dirty="0">
                <a:solidFill>
                  <a:schemeClr val="accent1"/>
                </a:solidFill>
                <a:latin typeface="Montserrat" panose="00000500000000000000" pitchFamily="2" charset="0"/>
              </a:rPr>
              <a:t>xx/xx/xx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EE22E6-BA49-877B-5057-60FDF95ACB87}"/>
              </a:ext>
            </a:extLst>
          </p:cNvPr>
          <p:cNvSpPr/>
          <p:nvPr/>
        </p:nvSpPr>
        <p:spPr>
          <a:xfrm>
            <a:off x="5638695" y="4785883"/>
            <a:ext cx="120809" cy="267922"/>
          </a:xfrm>
          <a:prstGeom prst="rect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9053BF2-E74C-6C9D-FF8E-7BB712018398}"/>
              </a:ext>
            </a:extLst>
          </p:cNvPr>
          <p:cNvSpPr txBox="1"/>
          <p:nvPr/>
        </p:nvSpPr>
        <p:spPr>
          <a:xfrm>
            <a:off x="6018673" y="2357120"/>
            <a:ext cx="718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COPIL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FA471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4B6FA29-97EB-43B7-A4D5-54A55AC96F51}"/>
              </a:ext>
            </a:extLst>
          </p:cNvPr>
          <p:cNvSpPr txBox="1"/>
          <p:nvPr/>
        </p:nvSpPr>
        <p:spPr>
          <a:xfrm>
            <a:off x="5525708" y="2887093"/>
            <a:ext cx="14899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latin typeface="Montserrat" panose="00000500000000000000" pitchFamily="2" charset="0"/>
              </a:rPr>
              <a:t>Validation des enjeux </a:t>
            </a:r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35AFDDA8-FEA5-5B1A-B2E0-8D12CF0AD44B}"/>
              </a:ext>
            </a:extLst>
          </p:cNvPr>
          <p:cNvSpPr/>
          <p:nvPr/>
        </p:nvSpPr>
        <p:spPr>
          <a:xfrm>
            <a:off x="4350427" y="5013579"/>
            <a:ext cx="5562042" cy="2710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00796" tIns="50398" rIns="100796" bIns="50398" anchor="t" anchorCtr="1" compatLnSpc="1">
            <a:spAutoFit/>
          </a:bodyPr>
          <a:lstStyle/>
          <a:p>
            <a:pPr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chemeClr val="accent2"/>
                </a:solidFill>
                <a:latin typeface="Montserrat" panose="00000500000000000000" pitchFamily="2" charset="0"/>
              </a:rPr>
              <a:t>Rédaction des fiches actions  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7418B36-F49C-0525-2B16-14F2F90618DB}"/>
              </a:ext>
            </a:extLst>
          </p:cNvPr>
          <p:cNvSpPr txBox="1"/>
          <p:nvPr/>
        </p:nvSpPr>
        <p:spPr>
          <a:xfrm>
            <a:off x="1858076" y="1668721"/>
            <a:ext cx="1112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ontserrat" panose="00000500000000000000" pitchFamily="2" charset="0"/>
              </a:rPr>
              <a:t>Données </a:t>
            </a:r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37BABC9D-F8A4-39B1-D10A-080EBCBDA494}"/>
              </a:ext>
            </a:extLst>
          </p:cNvPr>
          <p:cNvSpPr/>
          <p:nvPr/>
        </p:nvSpPr>
        <p:spPr>
          <a:xfrm rot="5400000">
            <a:off x="2874085" y="1543608"/>
            <a:ext cx="220108" cy="24667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>
              <a:latin typeface="Montserrat" panose="00000500000000000000" pitchFamily="2" charset="0"/>
            </a:endParaRP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6F87F4F3-C439-3CDF-EFD4-23D4931F6B66}"/>
              </a:ext>
            </a:extLst>
          </p:cNvPr>
          <p:cNvCxnSpPr>
            <a:cxnSpLocks/>
          </p:cNvCxnSpPr>
          <p:nvPr/>
        </p:nvCxnSpPr>
        <p:spPr>
          <a:xfrm flipV="1">
            <a:off x="3062581" y="3924303"/>
            <a:ext cx="2985205" cy="10757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E41C8924-59F8-B1DB-658D-06D464A450B6}"/>
              </a:ext>
            </a:extLst>
          </p:cNvPr>
          <p:cNvCxnSpPr>
            <a:cxnSpLocks/>
          </p:cNvCxnSpPr>
          <p:nvPr/>
        </p:nvCxnSpPr>
        <p:spPr>
          <a:xfrm flipV="1">
            <a:off x="4854236" y="5225939"/>
            <a:ext cx="4748857" cy="26700"/>
          </a:xfrm>
          <a:prstGeom prst="straightConnector1">
            <a:avLst/>
          </a:prstGeom>
          <a:ln>
            <a:solidFill>
              <a:srgbClr val="1B6E9A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B5354360-AE08-A8E5-C178-2E2B60A198EC}"/>
              </a:ext>
            </a:extLst>
          </p:cNvPr>
          <p:cNvSpPr/>
          <p:nvPr/>
        </p:nvSpPr>
        <p:spPr>
          <a:xfrm>
            <a:off x="10082396" y="4785883"/>
            <a:ext cx="120809" cy="267922"/>
          </a:xfrm>
          <a:prstGeom prst="rect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5393F4F-D41C-C37D-9AFE-AF5861BB6F08}"/>
              </a:ext>
            </a:extLst>
          </p:cNvPr>
          <p:cNvSpPr txBox="1"/>
          <p:nvPr/>
        </p:nvSpPr>
        <p:spPr>
          <a:xfrm>
            <a:off x="9421072" y="5145368"/>
            <a:ext cx="123796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B6E9A"/>
                </a:solidFill>
                <a:latin typeface="Montserrat" pitchFamily="2"/>
              </a:rPr>
              <a:t>Validation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830D2D5-47F9-3456-996F-30005FE911DC}"/>
              </a:ext>
            </a:extLst>
          </p:cNvPr>
          <p:cNvSpPr txBox="1"/>
          <p:nvPr/>
        </p:nvSpPr>
        <p:spPr>
          <a:xfrm>
            <a:off x="8191989" y="3880237"/>
            <a:ext cx="160346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B6E9A"/>
                </a:solidFill>
                <a:latin typeface="Montserrat" panose="00000500000000000000" pitchFamily="2" charset="0"/>
              </a:rPr>
              <a:t>Rédaction et Fiches actions finalisées</a:t>
            </a:r>
          </a:p>
        </p:txBody>
      </p:sp>
      <p:sp>
        <p:nvSpPr>
          <p:cNvPr id="71" name="ZoneTexte 107">
            <a:extLst>
              <a:ext uri="{FF2B5EF4-FFF2-40B4-BE49-F238E27FC236}">
                <a16:creationId xmlns:a16="http://schemas.microsoft.com/office/drawing/2014/main" id="{DCC5025A-9DC5-3E63-6DA9-4E921A050893}"/>
              </a:ext>
            </a:extLst>
          </p:cNvPr>
          <p:cNvSpPr txBox="1"/>
          <p:nvPr/>
        </p:nvSpPr>
        <p:spPr>
          <a:xfrm>
            <a:off x="1640998" y="2535149"/>
            <a:ext cx="1143477" cy="440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6" tIns="50398" rIns="100796" bIns="50398" anchor="t" anchorCtr="0" compatLnSpc="1">
            <a:spAutoFit/>
          </a:bodyPr>
          <a:lstStyle/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chemeClr val="accent1"/>
                </a:solidFill>
                <a:latin typeface="Montserrat" panose="00000500000000000000" pitchFamily="2" charset="0"/>
              </a:rPr>
              <a:t>COPIL</a:t>
            </a:r>
          </a:p>
          <a:p>
            <a:pPr algn="ctr" defTabSz="100794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chemeClr val="accent1"/>
                </a:solidFill>
                <a:latin typeface="Montserrat" panose="00000500000000000000" pitchFamily="2" charset="0"/>
              </a:rPr>
              <a:t>Démarrage  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D07142D8-5312-9D28-CEF0-11B6154D3A48}"/>
              </a:ext>
            </a:extLst>
          </p:cNvPr>
          <p:cNvSpPr txBox="1"/>
          <p:nvPr/>
        </p:nvSpPr>
        <p:spPr>
          <a:xfrm>
            <a:off x="6389354" y="5560947"/>
            <a:ext cx="154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2"/>
                </a:solidFill>
                <a:latin typeface="Montserrat" panose="00000500000000000000" pitchFamily="2" charset="0"/>
              </a:rPr>
              <a:t> Groupes de travail thématiques    </a:t>
            </a:r>
          </a:p>
        </p:txBody>
      </p:sp>
      <p:pic>
        <p:nvPicPr>
          <p:cNvPr id="77" name="Picture 4" descr="Meeting Icon 1173">
            <a:extLst>
              <a:ext uri="{FF2B5EF4-FFF2-40B4-BE49-F238E27FC236}">
                <a16:creationId xmlns:a16="http://schemas.microsoft.com/office/drawing/2014/main" id="{C39AA4BC-E0C3-EE72-5D3B-8B15AFA9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84" y="5204848"/>
            <a:ext cx="497686" cy="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Graphique 80" descr="Bulle de discussion avec un remplissage uni">
            <a:extLst>
              <a:ext uri="{FF2B5EF4-FFF2-40B4-BE49-F238E27FC236}">
                <a16:creationId xmlns:a16="http://schemas.microsoft.com/office/drawing/2014/main" id="{803B0D5C-A52F-74E2-ABE3-1257FA9DA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5254" y="3534153"/>
            <a:ext cx="400907" cy="4009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C151F4-0895-0B75-A06A-80147F62788A}"/>
              </a:ext>
            </a:extLst>
          </p:cNvPr>
          <p:cNvSpPr txBox="1"/>
          <p:nvPr/>
        </p:nvSpPr>
        <p:spPr>
          <a:xfrm>
            <a:off x="2776309" y="3522989"/>
            <a:ext cx="154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accent1"/>
                </a:solidFill>
                <a:latin typeface="Montserrat" panose="00000500000000000000" pitchFamily="2" charset="0"/>
              </a:rPr>
              <a:t> Groupes de travail thématiques    </a:t>
            </a:r>
          </a:p>
        </p:txBody>
      </p:sp>
      <p:pic>
        <p:nvPicPr>
          <p:cNvPr id="3" name="Picture 4" descr="Meeting Icon 1173">
            <a:extLst>
              <a:ext uri="{FF2B5EF4-FFF2-40B4-BE49-F238E27FC236}">
                <a16:creationId xmlns:a16="http://schemas.microsoft.com/office/drawing/2014/main" id="{65DD53F8-3DD4-14D9-BFE1-21F56EE0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30" y="3200138"/>
            <a:ext cx="454989" cy="4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Meeting Icon 2741187">
            <a:extLst>
              <a:ext uri="{FF2B5EF4-FFF2-40B4-BE49-F238E27FC236}">
                <a16:creationId xmlns:a16="http://schemas.microsoft.com/office/drawing/2014/main" id="{DCB9E100-3697-7312-F1F7-127AD6B1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83" y="5528458"/>
            <a:ext cx="303258" cy="225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44A177-8D95-D735-E352-060B342790C4}"/>
              </a:ext>
            </a:extLst>
          </p:cNvPr>
          <p:cNvSpPr txBox="1"/>
          <p:nvPr/>
        </p:nvSpPr>
        <p:spPr>
          <a:xfrm>
            <a:off x="9943402" y="5744125"/>
            <a:ext cx="539836" cy="15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COPIL</a:t>
            </a:r>
          </a:p>
        </p:txBody>
      </p:sp>
      <p:pic>
        <p:nvPicPr>
          <p:cNvPr id="9" name="Picture 2" descr="Meeting Icon 1313635">
            <a:extLst>
              <a:ext uri="{FF2B5EF4-FFF2-40B4-BE49-F238E27FC236}">
                <a16:creationId xmlns:a16="http://schemas.microsoft.com/office/drawing/2014/main" id="{27B89642-2397-6D2A-C8F3-01062171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15" y="5224189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DB3FAD-D25B-9920-2971-E1AA5DC53AB9}"/>
              </a:ext>
            </a:extLst>
          </p:cNvPr>
          <p:cNvSpPr/>
          <p:nvPr/>
        </p:nvSpPr>
        <p:spPr>
          <a:xfrm>
            <a:off x="10879527" y="4775244"/>
            <a:ext cx="120809" cy="267922"/>
          </a:xfrm>
          <a:prstGeom prst="rect">
            <a:avLst/>
          </a:prstGeom>
          <a:solidFill>
            <a:srgbClr val="1B6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50D519-01CB-A6BD-29E8-6DCAC336AE93}"/>
              </a:ext>
            </a:extLst>
          </p:cNvPr>
          <p:cNvSpPr txBox="1"/>
          <p:nvPr/>
        </p:nvSpPr>
        <p:spPr>
          <a:xfrm>
            <a:off x="10864805" y="5171535"/>
            <a:ext cx="123796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B6E9A"/>
                </a:solidFill>
                <a:latin typeface="Montserrat" pitchFamily="2"/>
              </a:rPr>
              <a:t>Comité Loi 2002-2</a:t>
            </a:r>
          </a:p>
        </p:txBody>
      </p:sp>
      <p:pic>
        <p:nvPicPr>
          <p:cNvPr id="13" name="Picture 14" descr="Meeting Icon 2741187">
            <a:extLst>
              <a:ext uri="{FF2B5EF4-FFF2-40B4-BE49-F238E27FC236}">
                <a16:creationId xmlns:a16="http://schemas.microsoft.com/office/drawing/2014/main" id="{87F947A7-D8C9-5224-F95C-37F7C6A6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507" y="5536497"/>
            <a:ext cx="303258" cy="2257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4" descr="Meeting Icon 2741187">
            <a:extLst>
              <a:ext uri="{FF2B5EF4-FFF2-40B4-BE49-F238E27FC236}">
                <a16:creationId xmlns:a16="http://schemas.microsoft.com/office/drawing/2014/main" id="{CC4FD1E2-D77C-46E2-E78B-3EF21CFE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54" y="2569382"/>
            <a:ext cx="303258" cy="2257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Meeting Icon 2741187">
            <a:extLst>
              <a:ext uri="{FF2B5EF4-FFF2-40B4-BE49-F238E27FC236}">
                <a16:creationId xmlns:a16="http://schemas.microsoft.com/office/drawing/2014/main" id="{A8671356-2EED-8473-EE3C-E675442C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36" y="2347109"/>
            <a:ext cx="303258" cy="225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17E2A7D-1B2C-74A3-C822-DAD87827C518}"/>
              </a:ext>
            </a:extLst>
          </p:cNvPr>
          <p:cNvSpPr/>
          <p:nvPr/>
        </p:nvSpPr>
        <p:spPr>
          <a:xfrm>
            <a:off x="2178153" y="2060240"/>
            <a:ext cx="107369" cy="20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F90E2-84AF-26E1-ECEE-846B41E7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7C786-A070-53C4-FFDC-D1EF7FEB27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D39B8A-5F4D-2DBB-ABBC-B6DFACDBF0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45057-AC62-706F-B969-BBA14E802C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28</a:t>
            </a:fld>
            <a:endParaRPr lang="fr-FR" noProof="0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8F515E08-1907-98DA-F5C4-ABF44359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396"/>
            <a:ext cx="10515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fr-FR" sz="2400" b="1" dirty="0">
                <a:cs typeface="Calibri" panose="020F0502020204030204" pitchFamily="34" charset="0"/>
                <a:sym typeface="Chalet NewYorkNineteenEighty"/>
              </a:rPr>
              <a:t>Proposition d’un calendrier type</a:t>
            </a:r>
            <a:endParaRPr lang="fr-FR" sz="2400" dirty="0">
              <a:cs typeface="Calibri" panose="020F0502020204030204" pitchFamily="34" charset="0"/>
              <a:sym typeface="Chalet NewYorkNineteenEighty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9DB26A5-F5B9-EB09-CC72-437CC4FAB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7750"/>
              </p:ext>
            </p:extLst>
          </p:nvPr>
        </p:nvGraphicFramePr>
        <p:xfrm>
          <a:off x="890098" y="-440870"/>
          <a:ext cx="10752173" cy="687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6E1ABDE-CD95-7CE7-C638-3A210E405A09}"/>
              </a:ext>
            </a:extLst>
          </p:cNvPr>
          <p:cNvSpPr txBox="1"/>
          <p:nvPr/>
        </p:nvSpPr>
        <p:spPr>
          <a:xfrm>
            <a:off x="5961847" y="2994867"/>
            <a:ext cx="2420151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14313" indent="-214313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Century Gothic"/>
                <a:cs typeface="+mn-cs"/>
              </a:rPr>
              <a:t>Rédactionnel au fil de l’eau</a:t>
            </a:r>
            <a:r>
              <a:rPr lang="fr-FR" sz="1200" b="1" i="1" dirty="0">
                <a:solidFill>
                  <a:srgbClr val="901F52"/>
                </a:solidFill>
                <a:latin typeface="Century Gothic"/>
                <a:cs typeface="+mn-cs"/>
              </a:rPr>
              <a:t> </a:t>
            </a:r>
          </a:p>
          <a:p>
            <a:pPr marL="214313" indent="-214313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200" b="1" i="1" dirty="0">
              <a:solidFill>
                <a:srgbClr val="901F52"/>
              </a:solidFill>
              <a:latin typeface="Century Gothic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1" dirty="0">
                <a:solidFill>
                  <a:srgbClr val="901F52"/>
                </a:solidFill>
                <a:latin typeface="Century Gothic"/>
                <a:cs typeface="+mn-cs"/>
              </a:rPr>
              <a:t>Durée : 3 à 6 mois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200" b="1" i="1" dirty="0">
              <a:solidFill>
                <a:srgbClr val="901F52"/>
              </a:solidFill>
              <a:latin typeface="Century Gothic"/>
              <a:cs typeface="+mn-cs"/>
            </a:endParaRPr>
          </a:p>
          <a:p>
            <a:pPr lvl="0" algn="ctr"/>
            <a:r>
              <a:rPr lang="fr-FR" sz="1200" b="1" dirty="0">
                <a:solidFill>
                  <a:srgbClr val="901F52"/>
                </a:solidFill>
              </a:rPr>
              <a:t>Septembre à Décembre 2025</a:t>
            </a:r>
            <a:endParaRPr lang="fr-FR" sz="1050" b="1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0E37F5-4FE5-F34E-C7BF-EE57E70BE0E4}"/>
              </a:ext>
            </a:extLst>
          </p:cNvPr>
          <p:cNvSpPr txBox="1"/>
          <p:nvPr/>
        </p:nvSpPr>
        <p:spPr>
          <a:xfrm>
            <a:off x="1474793" y="5933270"/>
            <a:ext cx="1382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1"/>
                </a:solidFill>
                <a:latin typeface="Montserrat" panose="00000500000000000000" pitchFamily="2" charset="0"/>
              </a:rPr>
              <a:t>Lancement 04/04/2025  </a:t>
            </a:r>
          </a:p>
        </p:txBody>
      </p:sp>
      <p:pic>
        <p:nvPicPr>
          <p:cNvPr id="8" name="Picture 4" descr="Meeting Icon 1173">
            <a:extLst>
              <a:ext uri="{FF2B5EF4-FFF2-40B4-BE49-F238E27FC236}">
                <a16:creationId xmlns:a16="http://schemas.microsoft.com/office/drawing/2014/main" id="{29997F58-7572-EE37-F6F9-F111ECAD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98" y="5576284"/>
            <a:ext cx="497686" cy="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>
            <a:extLst>
              <a:ext uri="{FF2B5EF4-FFF2-40B4-BE49-F238E27FC236}">
                <a16:creationId xmlns:a16="http://schemas.microsoft.com/office/drawing/2014/main" id="{FAA74BC4-56CF-95ED-C019-AA4E6E0BF4AB}"/>
              </a:ext>
            </a:extLst>
          </p:cNvPr>
          <p:cNvSpPr/>
          <p:nvPr/>
        </p:nvSpPr>
        <p:spPr>
          <a:xfrm>
            <a:off x="2908901" y="5974503"/>
            <a:ext cx="5562042" cy="2541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00796" tIns="50398" rIns="100796" bIns="50398" anchor="t" anchorCtr="1" compatLnSpc="1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B6E9A"/>
                </a:solidFill>
                <a:latin typeface="Montserrat" panose="00000500000000000000" pitchFamily="2" charset="0"/>
              </a:rPr>
              <a:t>Élaboration des fiches actions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39633C-72FE-A713-4603-A7217B565EE1}"/>
              </a:ext>
            </a:extLst>
          </p:cNvPr>
          <p:cNvCxnSpPr>
            <a:cxnSpLocks/>
          </p:cNvCxnSpPr>
          <p:nvPr/>
        </p:nvCxnSpPr>
        <p:spPr>
          <a:xfrm flipV="1">
            <a:off x="3412710" y="6186863"/>
            <a:ext cx="4748857" cy="26700"/>
          </a:xfrm>
          <a:prstGeom prst="straightConnector1">
            <a:avLst/>
          </a:prstGeom>
          <a:ln>
            <a:solidFill>
              <a:srgbClr val="1B6E9A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813820-393A-7844-CFD4-8801C10BF4D9}"/>
              </a:ext>
            </a:extLst>
          </p:cNvPr>
          <p:cNvSpPr txBox="1"/>
          <p:nvPr/>
        </p:nvSpPr>
        <p:spPr>
          <a:xfrm>
            <a:off x="6370190" y="5523670"/>
            <a:ext cx="160346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719" algn="ctr" defTabSz="1007943">
              <a:lnSpc>
                <a:spcPct val="90000"/>
              </a:lnSpc>
              <a:spcBef>
                <a:spcPts val="48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1B6E9A"/>
                </a:solidFill>
                <a:latin typeface="Montserrat" panose="00000500000000000000" pitchFamily="2" charset="0"/>
              </a:rPr>
              <a:t>Fiches actions finalisées</a:t>
            </a:r>
          </a:p>
        </p:txBody>
      </p:sp>
    </p:spTree>
    <p:extLst>
      <p:ext uri="{BB962C8B-B14F-4D97-AF65-F5344CB8AC3E}">
        <p14:creationId xmlns:p14="http://schemas.microsoft.com/office/powerpoint/2010/main" val="312883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583217-537B-6B54-0EB7-14E8EA68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F5760A-1229-D1D1-4347-81BCA5F8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15616-BB28-41D2-6364-00BDE45E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29</a:t>
            </a:fld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0B785D-A28C-BB15-45DD-2B4D9D600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4688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26176-B457-B23A-4E2D-98F028B9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76" y="1844595"/>
            <a:ext cx="10008248" cy="2400834"/>
          </a:xfrm>
        </p:spPr>
        <p:txBody>
          <a:bodyPr>
            <a:normAutofit fontScale="90000"/>
          </a:bodyPr>
          <a:lstStyle/>
          <a:p>
            <a:pPr algn="ctr"/>
            <a:r>
              <a:rPr lang="fr-FR" noProof="0" dirty="0"/>
              <a:t>1_ </a:t>
            </a:r>
            <a:r>
              <a:rPr lang="fr-FR" dirty="0"/>
              <a:t>Introduction : </a:t>
            </a:r>
            <a:br>
              <a:rPr lang="fr-FR" dirty="0"/>
            </a:br>
            <a:br>
              <a:rPr lang="fr-FR" dirty="0"/>
            </a:br>
            <a:r>
              <a:rPr lang="fr-FR" dirty="0">
                <a:sym typeface="Helvetica Light"/>
              </a:rPr>
              <a:t>les principes fondamentaux de la Loi 2002-2</a:t>
            </a: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 droit des usagers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DF9D3-CA88-0470-3BE2-C91BB12F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0DB09-A467-0F02-A240-D9C08567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ABB02-D0D2-4278-A8DB-AB11E30C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3</a:t>
            </a:fld>
            <a:endParaRPr lang="fr-FR" noProof="0" dirty="0"/>
          </a:p>
        </p:txBody>
      </p:sp>
      <p:pic>
        <p:nvPicPr>
          <p:cNvPr id="3" name="Picture 2" descr="Loi 2002-2 (3/3) : la structuration sous contrainte du secteur">
            <a:extLst>
              <a:ext uri="{FF2B5EF4-FFF2-40B4-BE49-F238E27FC236}">
                <a16:creationId xmlns:a16="http://schemas.microsoft.com/office/drawing/2014/main" id="{EB530978-6DC9-2EEF-FF4A-32A458A0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00" y="4119472"/>
            <a:ext cx="3348000" cy="18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1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7B099F-0A7C-962F-1A1C-315CD9CF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07" y="390540"/>
            <a:ext cx="10515600" cy="549275"/>
          </a:xfrm>
        </p:spPr>
        <p:txBody>
          <a:bodyPr/>
          <a:lstStyle/>
          <a:p>
            <a:r>
              <a:rPr lang="fr-FR" dirty="0"/>
              <a:t>Les principes fondamentaux de la Loi 2002-2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385C8F-B7C1-69B7-82AB-49072774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098" y="1478780"/>
            <a:ext cx="8198478" cy="4182874"/>
          </a:xfrm>
        </p:spPr>
        <p:txBody>
          <a:bodyPr/>
          <a:lstStyle/>
          <a:p>
            <a:pPr marL="257175" lvl="1" indent="-257175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tabLst>
                <a:tab pos="671513" algn="l"/>
              </a:tabLst>
              <a:defRPr/>
            </a:pPr>
            <a:r>
              <a:rPr lang="fr-FR" sz="2400" kern="1200" dirty="0">
                <a:solidFill>
                  <a:srgbClr val="A40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Rénovation de l’action sociale et médico-sociale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endParaRPr lang="fr-FR" sz="1400" kern="1200" dirty="0">
              <a:solidFill>
                <a:srgbClr val="A40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257175" lvl="1" indent="-257175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tabLst>
                <a:tab pos="671513" algn="l"/>
              </a:tabLst>
              <a:defRPr/>
            </a:pPr>
            <a:r>
              <a:rPr lang="fr-FR" sz="2400" kern="1200" dirty="0">
                <a:solidFill>
                  <a:srgbClr val="A40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Fixation de nouvelles règles relatives aux droits des personnes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endParaRPr lang="fr-FR" sz="1400" kern="1200" dirty="0">
              <a:solidFill>
                <a:srgbClr val="A40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257175" lvl="1" indent="-257175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Font typeface="Arial" panose="020B0604020202020204" pitchFamily="34" charset="0"/>
              <a:buChar char="•"/>
              <a:tabLst>
                <a:tab pos="671513" algn="l"/>
              </a:tabLst>
              <a:defRPr/>
            </a:pPr>
            <a:r>
              <a:rPr lang="fr-FR" sz="2400" kern="1200" dirty="0">
                <a:solidFill>
                  <a:srgbClr val="A40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Réaffirmation de : 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endParaRPr lang="fr-FR" sz="3200" kern="1200" dirty="0">
              <a:solidFill>
                <a:srgbClr val="A4006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i="1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</a:t>
            </a: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Place prépondérante des usagers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Promotion de l’autonomie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Protection des personnes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Cohésion sociale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Exercice de la citoyenneté 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Prévention des exclusions et correction de leurs effets</a:t>
            </a:r>
          </a:p>
          <a:p>
            <a:pPr marL="0" lvl="1" indent="0" algn="just" defTabSz="342900" rtl="0" eaLnBrk="0" fontAlgn="base" hangingPunct="0">
              <a:spcBef>
                <a:spcPts val="0"/>
              </a:spcBef>
              <a:buClr>
                <a:srgbClr val="A40060"/>
              </a:buClr>
              <a:buSzPct val="140000"/>
              <a:buNone/>
              <a:tabLst>
                <a:tab pos="671513" algn="l"/>
              </a:tabLst>
              <a:defRPr/>
            </a:pPr>
            <a:r>
              <a:rPr lang="fr-FR" sz="2000" kern="1200" dirty="0">
                <a:solidFill>
                  <a:srgbClr val="000000"/>
                </a:solidFill>
                <a:latin typeface="Montserrat" panose="00000500000000000000" pitchFamily="2" charset="0"/>
              </a:rPr>
              <a:t>	- Evaluation des besoins et attentes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2CF555-6D81-0B08-03BC-FC7A8AB349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415961-E550-CECC-9062-B4B8186EF0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438340-C4A9-566C-6BDC-1B40A3D5C4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4</a:t>
            </a:fld>
            <a:endParaRPr lang="fr-FR" noProof="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302485C-6F1C-20F7-1E52-DA90626D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10" y="3429000"/>
            <a:ext cx="1966130" cy="13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67C90-177C-87AF-00FD-EF42AF4B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j-lt"/>
                <a:ea typeface="Trebuchet MS" panose="020B0603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>
                <a:latin typeface="+mj-lt"/>
                <a:ea typeface="Trebuchet MS" panose="020B0603020202020204" pitchFamily="34" charset="0"/>
                <a:cs typeface="Arial" panose="020B0604020202020204" pitchFamily="34" charset="0"/>
              </a:rPr>
              <a:t>es droits des usagers</a:t>
            </a:r>
            <a:endParaRPr lang="fr-FR" noProof="0" dirty="0">
              <a:latin typeface="+mj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897A4-C000-7727-BC48-F022369B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DD6C9-AFB2-3E92-8A55-337FC1B0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AF510-D283-F99D-EFB9-8806B465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9983ED9-F056-E5F3-5BD3-7F18F7D63481}"/>
              </a:ext>
            </a:extLst>
          </p:cNvPr>
          <p:cNvSpPr txBox="1"/>
          <p:nvPr/>
        </p:nvSpPr>
        <p:spPr>
          <a:xfrm>
            <a:off x="4147953" y="7068565"/>
            <a:ext cx="2024321" cy="2524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9568" rIns="99568" bIns="99568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1200" dirty="0"/>
              <a:t>Le recours à la contention mécanique relève d’une prescription médicale motivée par des éléments cliniques, l’échec des alternatives, les bénéfices et les risques</a:t>
            </a:r>
            <a:r>
              <a:rPr lang="fr-FR" sz="1000" kern="1200" dirty="0"/>
              <a:t>. </a:t>
            </a:r>
            <a:r>
              <a:rPr lang="fr-FR" sz="800" kern="1200" dirty="0"/>
              <a:t>Ceci est tracé dans le dossier ; type de contention, les points de contention, diurnes ou nocturnes, la durée, les modalités de surveillance et de réévaluation.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8EBEBB9-6813-E24F-DB88-D30ED01161F0}"/>
              </a:ext>
            </a:extLst>
          </p:cNvPr>
          <p:cNvGrpSpPr/>
          <p:nvPr/>
        </p:nvGrpSpPr>
        <p:grpSpPr>
          <a:xfrm>
            <a:off x="1805735" y="2034184"/>
            <a:ext cx="5162549" cy="3907255"/>
            <a:chOff x="2676525" y="2518676"/>
            <a:chExt cx="5162549" cy="3907255"/>
          </a:xfrm>
        </p:grpSpPr>
        <p:graphicFrame>
          <p:nvGraphicFramePr>
            <p:cNvPr id="10" name="Diagramme 9">
              <a:extLst>
                <a:ext uri="{FF2B5EF4-FFF2-40B4-BE49-F238E27FC236}">
                  <a16:creationId xmlns:a16="http://schemas.microsoft.com/office/drawing/2014/main" id="{496F271F-2C49-61A3-C7AF-5CF8012713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9346119"/>
                </p:ext>
              </p:extLst>
            </p:nvPr>
          </p:nvGraphicFramePr>
          <p:xfrm>
            <a:off x="2676525" y="2518676"/>
            <a:ext cx="5162549" cy="39072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Organigramme : Connecteur 10">
              <a:extLst>
                <a:ext uri="{FF2B5EF4-FFF2-40B4-BE49-F238E27FC236}">
                  <a16:creationId xmlns:a16="http://schemas.microsoft.com/office/drawing/2014/main" id="{7788C883-33C2-28F3-1103-342B584A7A3E}"/>
                </a:ext>
              </a:extLst>
            </p:cNvPr>
            <p:cNvSpPr/>
            <p:nvPr/>
          </p:nvSpPr>
          <p:spPr>
            <a:xfrm>
              <a:off x="4450695" y="3720785"/>
              <a:ext cx="1581150" cy="1644775"/>
            </a:xfrm>
            <a:prstGeom prst="flowChartConnector">
              <a:avLst/>
            </a:prstGeom>
            <a:solidFill>
              <a:srgbClr val="0B509D"/>
            </a:solidFill>
            <a:ln w="12700" cap="flat" cmpd="sng" algn="ctr">
              <a:solidFill>
                <a:srgbClr val="0B509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Light"/>
                </a:rPr>
                <a:t>Droits des usagers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D7354-61CE-43FD-7040-0E71786B54F3}"/>
              </a:ext>
            </a:extLst>
          </p:cNvPr>
          <p:cNvSpPr/>
          <p:nvPr/>
        </p:nvSpPr>
        <p:spPr>
          <a:xfrm>
            <a:off x="1454894" y="1198116"/>
            <a:ext cx="5831172" cy="2964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457200" eaLnBrk="0" fontAlgn="base" hangingPunct="0">
              <a:buClr>
                <a:srgbClr val="A40060"/>
              </a:buClr>
              <a:buSzPct val="140000"/>
              <a:tabLst>
                <a:tab pos="895350" algn="l"/>
              </a:tabLst>
              <a:defRPr/>
            </a:pPr>
            <a:r>
              <a:rPr lang="fr-FR" sz="1600" noProof="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Helvetica Light"/>
              </a:rPr>
              <a:t>Article 7 - L311-4 CASF 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3FF714-506E-8ADC-8FF4-AF3D1E2EC802}"/>
              </a:ext>
            </a:extLst>
          </p:cNvPr>
          <p:cNvGrpSpPr/>
          <p:nvPr/>
        </p:nvGrpSpPr>
        <p:grpSpPr>
          <a:xfrm>
            <a:off x="8643322" y="1940631"/>
            <a:ext cx="2452145" cy="2112387"/>
            <a:chOff x="8886861" y="2789374"/>
            <a:chExt cx="2250437" cy="2112387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5285BEF-C2E7-072D-5526-70B21CADAB42}"/>
                </a:ext>
              </a:extLst>
            </p:cNvPr>
            <p:cNvGrpSpPr/>
            <p:nvPr/>
          </p:nvGrpSpPr>
          <p:grpSpPr>
            <a:xfrm>
              <a:off x="8886861" y="2789374"/>
              <a:ext cx="2250437" cy="2112387"/>
              <a:chOff x="1025584" y="1941505"/>
              <a:chExt cx="3118733" cy="177926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6BDB1C-DCA3-9474-469F-062F87DC5DE2}"/>
                  </a:ext>
                </a:extLst>
              </p:cNvPr>
              <p:cNvSpPr/>
              <p:nvPr/>
            </p:nvSpPr>
            <p:spPr>
              <a:xfrm>
                <a:off x="1025584" y="2194543"/>
                <a:ext cx="3118733" cy="152622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7CB6D2-8362-2C7A-4341-4D993268C0C7}"/>
                  </a:ext>
                </a:extLst>
              </p:cNvPr>
              <p:cNvSpPr/>
              <p:nvPr/>
            </p:nvSpPr>
            <p:spPr>
              <a:xfrm>
                <a:off x="1274727" y="3015101"/>
                <a:ext cx="2577947" cy="406312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509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Règlement de fonctionnement 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A6CFDAD-E5C4-4259-7C18-5D501831F33D}"/>
                  </a:ext>
                </a:extLst>
              </p:cNvPr>
              <p:cNvSpPr txBox="1"/>
              <p:nvPr/>
            </p:nvSpPr>
            <p:spPr>
              <a:xfrm>
                <a:off x="1176317" y="1941505"/>
                <a:ext cx="2774769" cy="212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509D"/>
                    </a:solidFill>
                    <a:effectLst/>
                    <a:uLnTx/>
                    <a:uFillTx/>
                    <a:latin typeface="Montserrat" panose="00000500000000000000" pitchFamily="2" charset="0"/>
                    <a:cs typeface="+mn-cs"/>
                  </a:rPr>
                  <a:t>Livret d’accueil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D84C7A-EEF9-AD4D-7679-F4F387954961}"/>
                </a:ext>
              </a:extLst>
            </p:cNvPr>
            <p:cNvSpPr/>
            <p:nvPr/>
          </p:nvSpPr>
          <p:spPr>
            <a:xfrm>
              <a:off x="9081972" y="3519574"/>
              <a:ext cx="1860213" cy="40250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8575" cap="flat" cmpd="sng" algn="ctr">
              <a:solidFill>
                <a:srgbClr val="A40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F1F5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Charte des droits et des libertés 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7CA2177-3FC1-5D04-A38F-24A7CB29F4B5}"/>
              </a:ext>
            </a:extLst>
          </p:cNvPr>
          <p:cNvGrpSpPr/>
          <p:nvPr/>
        </p:nvGrpSpPr>
        <p:grpSpPr>
          <a:xfrm>
            <a:off x="8673037" y="4271191"/>
            <a:ext cx="2452146" cy="1526009"/>
            <a:chOff x="1025584" y="2307548"/>
            <a:chExt cx="3118733" cy="11593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E30105-90CD-147F-4D2D-88E81BBD4BAD}"/>
                </a:ext>
              </a:extLst>
            </p:cNvPr>
            <p:cNvSpPr/>
            <p:nvPr/>
          </p:nvSpPr>
          <p:spPr>
            <a:xfrm>
              <a:off x="1025584" y="2603096"/>
              <a:ext cx="3118733" cy="86382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C1150C-262F-7117-549A-F743923FCC43}"/>
                </a:ext>
              </a:extLst>
            </p:cNvPr>
            <p:cNvSpPr/>
            <p:nvPr/>
          </p:nvSpPr>
          <p:spPr>
            <a:xfrm>
              <a:off x="1253473" y="2685771"/>
              <a:ext cx="2676361" cy="25492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50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Contenu fixé en fonction du public et des établissements 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90066F3-57D8-C0CA-974A-7F562888B500}"/>
                </a:ext>
              </a:extLst>
            </p:cNvPr>
            <p:cNvSpPr txBox="1"/>
            <p:nvPr/>
          </p:nvSpPr>
          <p:spPr>
            <a:xfrm>
              <a:off x="1077905" y="2307548"/>
              <a:ext cx="2774769" cy="25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509D"/>
                  </a:solidFill>
                  <a:effectLst/>
                  <a:uLnTx/>
                  <a:uFillTx/>
                  <a:latin typeface="Montserrat" panose="00000500000000000000" pitchFamily="2" charset="0"/>
                  <a:cs typeface="+mn-cs"/>
                </a:rPr>
                <a:t>Contrat de séjour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FC69039-98D9-29B6-2BD1-DB7797E4FD38}"/>
              </a:ext>
            </a:extLst>
          </p:cNvPr>
          <p:cNvSpPr/>
          <p:nvPr/>
        </p:nvSpPr>
        <p:spPr>
          <a:xfrm>
            <a:off x="8528427" y="1230551"/>
            <a:ext cx="2596756" cy="270740"/>
          </a:xfrm>
          <a:prstGeom prst="rect">
            <a:avLst/>
          </a:prstGeom>
          <a:noFill/>
          <a:ln w="12700" cap="flat" cmpd="sng" algn="ctr">
            <a:solidFill>
              <a:srgbClr val="8F1F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60"/>
              </a:buClr>
              <a:buSzPct val="140000"/>
              <a:buFontTx/>
              <a:buNone/>
              <a:tabLst>
                <a:tab pos="895350" algn="l"/>
              </a:tabLst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sym typeface="Helvetica Light"/>
              </a:rPr>
              <a:t>Article 8 - L311-4 CASF : </a:t>
            </a:r>
          </a:p>
        </p:txBody>
      </p:sp>
    </p:spTree>
    <p:extLst>
      <p:ext uri="{BB962C8B-B14F-4D97-AF65-F5344CB8AC3E}">
        <p14:creationId xmlns:p14="http://schemas.microsoft.com/office/powerpoint/2010/main" val="216785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3A42B-063A-7A21-1C7E-5EF55520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de la Loi 2002-2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8D6DA-65EC-DD38-17D0-62BC948E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825620-707E-67C6-A595-31EE42FD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EF739F-62AA-615B-2378-41555FE2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F02ECC0-66BC-084A-3BAD-5EF5B97A606F}"/>
              </a:ext>
            </a:extLst>
          </p:cNvPr>
          <p:cNvSpPr txBox="1">
            <a:spLocks/>
          </p:cNvSpPr>
          <p:nvPr/>
        </p:nvSpPr>
        <p:spPr>
          <a:xfrm>
            <a:off x="832524" y="1350461"/>
            <a:ext cx="10619396" cy="5070696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rm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73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Police système Courant"/>
              <a:buChar char="●"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60363" indent="-206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rgbClr val="0B509D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6DF37B9-DAAC-82FD-3D9B-37E791988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74" y="584586"/>
            <a:ext cx="3202781" cy="2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5100" rIns="67500" bIns="35100"/>
          <a:lstStyle>
            <a:lvl1pPr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anose="020B0603020202020204" pitchFamily="34" charset="0"/>
                <a:ea typeface="ヒラギノ角ゴ Pro W3" pitchFamily="84" charset="-128"/>
              </a:defRPr>
            </a:lvl9pPr>
          </a:lstStyle>
          <a:p>
            <a:pPr algn="ctr"/>
            <a:endParaRPr lang="fr-FR" altLang="fr-FR" sz="1350" i="1" dirty="0">
              <a:solidFill>
                <a:srgbClr val="A4009B"/>
              </a:solidFill>
              <a:cs typeface="+mn-cs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80A7328-A3F9-0C32-5E52-C623BB00315E}"/>
              </a:ext>
            </a:extLst>
          </p:cNvPr>
          <p:cNvSpPr txBox="1">
            <a:spLocks/>
          </p:cNvSpPr>
          <p:nvPr/>
        </p:nvSpPr>
        <p:spPr>
          <a:xfrm>
            <a:off x="9106114" y="5653182"/>
            <a:ext cx="956933" cy="21943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75" dirty="0">
                <a:solidFill>
                  <a:prstClr val="black"/>
                </a:solidFill>
                <a:latin typeface="Century Gothic"/>
              </a:rPr>
              <a:t> Pôle 2002-2 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834A59FD-01DE-7760-39C4-BEDDF00A3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913761"/>
              </p:ext>
            </p:extLst>
          </p:nvPr>
        </p:nvGraphicFramePr>
        <p:xfrm>
          <a:off x="1221720" y="1248028"/>
          <a:ext cx="8355410" cy="49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0D19F3E-2BE3-2EA8-9541-4D203770C190}"/>
              </a:ext>
            </a:extLst>
          </p:cNvPr>
          <p:cNvSpPr/>
          <p:nvPr/>
        </p:nvSpPr>
        <p:spPr>
          <a:xfrm>
            <a:off x="8870740" y="1254478"/>
            <a:ext cx="1719103" cy="1089729"/>
          </a:xfrm>
          <a:prstGeom prst="ellipse">
            <a:avLst/>
          </a:prstGeom>
          <a:solidFill>
            <a:srgbClr val="0B509D"/>
          </a:solidFill>
          <a:ln w="6350" cap="flat" cmpd="sng" algn="ctr">
            <a:solidFill>
              <a:srgbClr val="8F1F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Personne de confiance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7E0FD16-163B-3636-5D3A-89B7AE7010A3}"/>
              </a:ext>
            </a:extLst>
          </p:cNvPr>
          <p:cNvSpPr/>
          <p:nvPr/>
        </p:nvSpPr>
        <p:spPr>
          <a:xfrm>
            <a:off x="8316614" y="3740428"/>
            <a:ext cx="2273229" cy="2298929"/>
          </a:xfrm>
          <a:prstGeom prst="ellipse">
            <a:avLst/>
          </a:prstGeom>
          <a:solidFill>
            <a:srgbClr val="0B509D">
              <a:lumMod val="40000"/>
              <a:lumOff val="60000"/>
            </a:srgbClr>
          </a:solidFill>
          <a:ln w="6350" cap="flat" cmpd="sng" algn="ctr">
            <a:solidFill>
              <a:srgbClr val="8F1F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Consentement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droit à l’image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informations liées au règlement général de protection des données personnelles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4153BC8-B569-958F-214E-3AD7004DCF04}"/>
              </a:ext>
            </a:extLst>
          </p:cNvPr>
          <p:cNvSpPr/>
          <p:nvPr/>
        </p:nvSpPr>
        <p:spPr>
          <a:xfrm>
            <a:off x="8601082" y="2448973"/>
            <a:ext cx="1719103" cy="1089729"/>
          </a:xfrm>
          <a:prstGeom prst="ellipse">
            <a:avLst/>
          </a:prstGeom>
          <a:solidFill>
            <a:srgbClr val="5B9BD5">
              <a:lumMod val="75000"/>
            </a:srgbClr>
          </a:solidFill>
          <a:ln w="6350" cap="flat" cmpd="sng" algn="ctr">
            <a:solidFill>
              <a:srgbClr val="8F1F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Directives anticipées</a:t>
            </a:r>
          </a:p>
        </p:txBody>
      </p:sp>
      <p:pic>
        <p:nvPicPr>
          <p:cNvPr id="9" name="Image 8" descr="Une image contenant dessin humoristique, cube, conception">
            <a:extLst>
              <a:ext uri="{FF2B5EF4-FFF2-40B4-BE49-F238E27FC236}">
                <a16:creationId xmlns:a16="http://schemas.microsoft.com/office/drawing/2014/main" id="{A82107B0-36C1-A5EE-41DE-50D435CE2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21720" y="1263699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6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A24F8-3AAF-6F79-93DB-8893F40D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97E5A-A281-D33F-A752-5DEF182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95" y="1762952"/>
            <a:ext cx="9191779" cy="1065413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2_ Le Projet d’établissement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54416-31F0-D89E-38D7-BDB7C684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20EF6-6003-8012-81AF-C2B41A34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D500F1-DFF0-D322-CDAA-6A01433B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619-218E-E64C-B634-35481C58E179}" type="slidenum">
              <a:rPr lang="fr-FR" noProof="0" smtClean="0"/>
              <a:pPr/>
              <a:t>7</a:t>
            </a:fld>
            <a:endParaRPr lang="fr-FR" noProof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C24DDE-8F38-1355-F542-0D720BE4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35" y="2519211"/>
            <a:ext cx="2042337" cy="2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F9BD-D209-8C5B-B3AC-B8360EF2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F8305-9E03-1DDC-F491-3357E34A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B509D"/>
                </a:solidFill>
              </a:rPr>
              <a:t>Une obligation réglementaire    </a:t>
            </a:r>
            <a:r>
              <a:rPr lang="fr-FR" noProof="0" dirty="0">
                <a:solidFill>
                  <a:srgbClr val="0B509D"/>
                </a:solidFill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E6CB0F-A776-E131-09CF-4CAA4B32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- 20/02/2025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ECA544-3144-23B9-D251-51955D19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580BA-8BA8-1A2A-A1FB-C91C46C8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3619-218E-E64C-B634-35481C58E179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B50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B509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0200AEA9-56A7-F61E-D84A-83C8FD84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720" y="1544016"/>
            <a:ext cx="10446702" cy="34232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fr-FR" sz="5600" dirty="0">
              <a:solidFill>
                <a:srgbClr val="A40060"/>
              </a:solidFill>
              <a:latin typeface="Montserrat" panose="00000500000000000000" pitchFamily="2" charset="0"/>
              <a:sym typeface="Helvetica Light"/>
            </a:endParaRPr>
          </a:p>
          <a:p>
            <a:pPr marL="0" indent="0" algn="just">
              <a:buNone/>
            </a:pPr>
            <a:endParaRPr lang="fr-FR" b="0" kern="1200" noProof="0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  <a:sym typeface="Helvetica Light"/>
            </a:endParaRPr>
          </a:p>
          <a:p>
            <a:pPr marL="0" indent="0">
              <a:buNone/>
            </a:pPr>
            <a:endParaRPr lang="fr-FR" sz="1800" kern="1200" noProof="0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noProof="0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A40060"/>
                </a:solidFill>
              </a:rPr>
              <a:t> </a:t>
            </a:r>
          </a:p>
          <a:p>
            <a:pPr marL="0" indent="0">
              <a:buNone/>
            </a:pPr>
            <a:endParaRPr lang="fr-FR" sz="2400" noProof="0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CE5D5A-7C4F-6C65-801F-C53D65A8CC3E}"/>
              </a:ext>
            </a:extLst>
          </p:cNvPr>
          <p:cNvSpPr/>
          <p:nvPr/>
        </p:nvSpPr>
        <p:spPr>
          <a:xfrm>
            <a:off x="611188" y="1557338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rebuchet M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40B16D-AC46-420A-3568-34841A5FA386}"/>
              </a:ext>
            </a:extLst>
          </p:cNvPr>
          <p:cNvSpPr txBox="1"/>
          <p:nvPr/>
        </p:nvSpPr>
        <p:spPr>
          <a:xfrm>
            <a:off x="900113" y="1998663"/>
            <a:ext cx="6985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E32F29DA-9325-7493-1B32-37316ABD38EE}"/>
              </a:ext>
            </a:extLst>
          </p:cNvPr>
          <p:cNvSpPr txBox="1">
            <a:spLocks/>
          </p:cNvSpPr>
          <p:nvPr/>
        </p:nvSpPr>
        <p:spPr bwMode="auto">
          <a:xfrm>
            <a:off x="5168900" y="258763"/>
            <a:ext cx="37385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A4006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FD4FE5B8-C689-0300-1F99-8772AA4D66BF}"/>
              </a:ext>
            </a:extLst>
          </p:cNvPr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59D27-47BD-4D48-8247-A7767DAD607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B3B70F90-8B92-F8CB-8B3C-27C4E0F45294}"/>
              </a:ext>
            </a:extLst>
          </p:cNvPr>
          <p:cNvSpPr txBox="1">
            <a:spLocks/>
          </p:cNvSpPr>
          <p:nvPr/>
        </p:nvSpPr>
        <p:spPr>
          <a:xfrm>
            <a:off x="941295" y="1167389"/>
            <a:ext cx="10446702" cy="4748219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rmAutofit fontScale="25000" lnSpcReduction="20000"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ct val="130000"/>
              <a:buFontTx/>
              <a:buBlip>
                <a:blip r:embed="rId2"/>
              </a:buBlip>
              <a:tabLst/>
              <a:defRPr sz="18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73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Police système Courant"/>
              <a:buChar char="●"/>
              <a:tabLst/>
              <a:defRPr sz="1200" b="1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None/>
              <a:tabLst/>
              <a:defRPr sz="11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60363" indent="-2063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Police système Courant"/>
              <a:buChar char="−"/>
              <a:tabLst/>
              <a:defRPr sz="10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fr-FR" sz="5600" dirty="0">
              <a:solidFill>
                <a:srgbClr val="A40060"/>
              </a:solidFill>
              <a:latin typeface="Montserrat" panose="00000500000000000000" pitchFamily="2" charset="0"/>
              <a:sym typeface="Helvetica Light"/>
            </a:endParaRPr>
          </a:p>
          <a:p>
            <a:pPr algn="just">
              <a:lnSpc>
                <a:spcPct val="120000"/>
              </a:lnSpc>
              <a:defRPr/>
            </a:pPr>
            <a:r>
              <a:rPr lang="fr-FR" sz="8000" dirty="0">
                <a:solidFill>
                  <a:schemeClr val="accent1"/>
                </a:solidFill>
              </a:rPr>
              <a:t>Le projet d’établissement, est, en droit français, un dispositif destiné à prévenir et lutter contre la maltraitance des personnes accueillies ou accompagnées dans les </a:t>
            </a:r>
            <a:r>
              <a:rPr lang="fr-FR" sz="8000" dirty="0">
                <a:solidFill>
                  <a:schemeClr val="accent1"/>
                </a:solidFill>
                <a:hlinkClick r:id="rId3" tooltip="Établissement ou service social ou médico-soc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établissements et services sociaux et médico-sociaux</a:t>
            </a:r>
            <a:r>
              <a:rPr lang="fr-FR" sz="8000" dirty="0">
                <a:solidFill>
                  <a:schemeClr val="accent1"/>
                </a:solidFill>
              </a:rPr>
              <a:t> (ESSMS). </a:t>
            </a:r>
          </a:p>
          <a:p>
            <a:pPr algn="just">
              <a:lnSpc>
                <a:spcPct val="120000"/>
              </a:lnSpc>
              <a:defRPr/>
            </a:pPr>
            <a:r>
              <a:rPr lang="fr-FR" sz="8000" dirty="0">
                <a:solidFill>
                  <a:schemeClr val="accent1"/>
                </a:solidFill>
              </a:rPr>
              <a:t>L’élaboration de ce document constitue une obligation légale selon l’article L. 311-8 du </a:t>
            </a:r>
            <a:r>
              <a:rPr lang="fr-FR" sz="8000" dirty="0">
                <a:solidFill>
                  <a:schemeClr val="accent1"/>
                </a:solidFill>
                <a:hlinkClick r:id="rId4" tooltip="Code de l’action sociale et des famil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de l’action sociale et des familles</a:t>
            </a:r>
            <a:r>
              <a:rPr lang="fr-FR" sz="8000" dirty="0">
                <a:solidFill>
                  <a:schemeClr val="accent1"/>
                </a:solidFill>
              </a:rPr>
              <a:t> (CASF). Il relève du respect du </a:t>
            </a:r>
            <a:r>
              <a:rPr lang="fr-FR" sz="8000" dirty="0">
                <a:solidFill>
                  <a:schemeClr val="accent1"/>
                </a:solidFill>
                <a:hlinkClick r:id="rId5" tooltip="Droit des usag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droit des usagers</a:t>
            </a:r>
            <a:r>
              <a:rPr lang="fr-FR" sz="8000" dirty="0">
                <a:solidFill>
                  <a:schemeClr val="accent1"/>
                </a:solidFill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fr-FR" sz="8000" dirty="0">
                <a:solidFill>
                  <a:schemeClr val="accent1"/>
                </a:solidFill>
              </a:rPr>
              <a:t>Ce document, établi pour une durée maximale de cinq ans après consultation des usagers selon la forme retenue (CVS ou autre forme de participation</a:t>
            </a:r>
            <a:r>
              <a:rPr lang="fr-FR" sz="8000" b="0" dirty="0">
                <a:solidFill>
                  <a:schemeClr val="accent1"/>
                </a:solidFill>
              </a:rPr>
              <a:t> </a:t>
            </a:r>
            <a:r>
              <a:rPr lang="fr-FR" sz="8000" dirty="0">
                <a:solidFill>
                  <a:schemeClr val="accent1"/>
                </a:solidFill>
              </a:rPr>
              <a:t>comme le groupe d’expression)</a:t>
            </a:r>
          </a:p>
          <a:p>
            <a:pPr marL="0" indent="0">
              <a:buFontTx/>
              <a:buNone/>
            </a:pPr>
            <a:endParaRPr lang="fr-FR" dirty="0">
              <a:solidFill>
                <a:srgbClr val="A4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fr-FR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fr-FR" dirty="0">
                <a:solidFill>
                  <a:srgbClr val="A40060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fr-FR" sz="2400" dirty="0">
              <a:solidFill>
                <a:srgbClr val="A40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15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200CD-B532-C036-E9B8-7BE69B5C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F68D325-4946-AFFB-7CAF-A04FFFEB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S’engager dans un nouveau projet 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4EA2F73-A16D-88C8-7CC1-FFECCE2C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/>
              <a:t>- 04/04/2025</a:t>
            </a:r>
            <a:endParaRPr lang="fr-FR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C2DAB-8826-A18C-10E3-324BBBB6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noProof="0" dirty="0"/>
              <a:t>- Pôle 2002-2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43412-269D-9D96-0BD0-B158A5B0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C03619-218E-E64C-B634-35481C58E179}" type="slidenum">
              <a:rPr lang="fr-FR" noProof="0" smtClean="0"/>
              <a:pPr>
                <a:spcAft>
                  <a:spcPts val="600"/>
                </a:spcAft>
              </a:pPr>
              <a:t>9</a:t>
            </a:fld>
            <a:endParaRPr lang="fr-FR" noProof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D47983C-4B81-22A0-89EF-FD097C82F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1674813"/>
            <a:ext cx="7239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1F5F4-0FC3-2D85-F76B-7D3960725D82}"/>
              </a:ext>
            </a:extLst>
          </p:cNvPr>
          <p:cNvSpPr/>
          <p:nvPr/>
        </p:nvSpPr>
        <p:spPr>
          <a:xfrm>
            <a:off x="611188" y="1557338"/>
            <a:ext cx="7921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  <a:defRPr/>
            </a:pPr>
            <a:endParaRPr lang="fr-FR" sz="2400" b="1" i="1" dirty="0">
              <a:cs typeface="Trebuchet MS"/>
            </a:endParaRPr>
          </a:p>
          <a:p>
            <a:pPr lvl="1">
              <a:defRPr/>
            </a:pPr>
            <a:endParaRPr lang="fr-FR" sz="2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F57BD1-ECCB-9644-3ECF-1BEC87482242}"/>
              </a:ext>
            </a:extLst>
          </p:cNvPr>
          <p:cNvSpPr txBox="1"/>
          <p:nvPr/>
        </p:nvSpPr>
        <p:spPr>
          <a:xfrm>
            <a:off x="1077913" y="2051710"/>
            <a:ext cx="6985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sz="2400" b="1" dirty="0"/>
          </a:p>
        </p:txBody>
      </p:sp>
      <p:pic>
        <p:nvPicPr>
          <p:cNvPr id="18" name="Image 1">
            <a:extLst>
              <a:ext uri="{FF2B5EF4-FFF2-40B4-BE49-F238E27FC236}">
                <a16:creationId xmlns:a16="http://schemas.microsoft.com/office/drawing/2014/main" id="{00121BDB-6733-32F8-9CA6-F01BAEB7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98" y="3429185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ulle ronde 4">
            <a:extLst>
              <a:ext uri="{FF2B5EF4-FFF2-40B4-BE49-F238E27FC236}">
                <a16:creationId xmlns:a16="http://schemas.microsoft.com/office/drawing/2014/main" id="{EA6703D4-BDCF-BC25-DAE0-8C39DCFFFB92}"/>
              </a:ext>
            </a:extLst>
          </p:cNvPr>
          <p:cNvSpPr/>
          <p:nvPr/>
        </p:nvSpPr>
        <p:spPr>
          <a:xfrm flipH="1">
            <a:off x="1254846" y="2481325"/>
            <a:ext cx="3384550" cy="2087562"/>
          </a:xfrm>
          <a:prstGeom prst="wedgeEllipseCallout">
            <a:avLst>
              <a:gd name="adj1" fmla="val -58957"/>
              <a:gd name="adj2" fmla="val 20354"/>
            </a:avLst>
          </a:prstGeom>
          <a:solidFill>
            <a:srgbClr val="D09E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Une démarche d’amélioration de la qualité des prestations offertes </a:t>
            </a:r>
          </a:p>
        </p:txBody>
      </p:sp>
      <p:sp>
        <p:nvSpPr>
          <p:cNvPr id="20" name="Bulle ronde 12">
            <a:extLst>
              <a:ext uri="{FF2B5EF4-FFF2-40B4-BE49-F238E27FC236}">
                <a16:creationId xmlns:a16="http://schemas.microsoft.com/office/drawing/2014/main" id="{B4B2F312-EB9E-AF32-1A8B-E0675C6102EB}"/>
              </a:ext>
            </a:extLst>
          </p:cNvPr>
          <p:cNvSpPr/>
          <p:nvPr/>
        </p:nvSpPr>
        <p:spPr>
          <a:xfrm flipH="1">
            <a:off x="6315472" y="1332097"/>
            <a:ext cx="4002881" cy="2087563"/>
          </a:xfrm>
          <a:prstGeom prst="wedgeEllipseCallout">
            <a:avLst>
              <a:gd name="adj1" fmla="val 56459"/>
              <a:gd name="adj2" fmla="val 595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Une dynamique nouvelle à un moment donné, avec l’idée d’introduire du changement</a:t>
            </a: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" name="Bulle ronde 13">
            <a:extLst>
              <a:ext uri="{FF2B5EF4-FFF2-40B4-BE49-F238E27FC236}">
                <a16:creationId xmlns:a16="http://schemas.microsoft.com/office/drawing/2014/main" id="{38314A7E-4719-5D9B-767B-A8869AE7E70C}"/>
              </a:ext>
            </a:extLst>
          </p:cNvPr>
          <p:cNvSpPr/>
          <p:nvPr/>
        </p:nvSpPr>
        <p:spPr>
          <a:xfrm>
            <a:off x="7158435" y="4164197"/>
            <a:ext cx="3654651" cy="1930400"/>
          </a:xfrm>
          <a:prstGeom prst="wedgeEllipseCallout">
            <a:avLst>
              <a:gd name="adj1" fmla="val -43636"/>
              <a:gd name="adj2" fmla="val -513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La possibilité d’être innovant</a:t>
            </a:r>
          </a:p>
        </p:txBody>
      </p:sp>
      <p:sp>
        <p:nvSpPr>
          <p:cNvPr id="24" name="Bulle ronde 16">
            <a:extLst>
              <a:ext uri="{FF2B5EF4-FFF2-40B4-BE49-F238E27FC236}">
                <a16:creationId xmlns:a16="http://schemas.microsoft.com/office/drawing/2014/main" id="{AF9ABDDC-20FB-8DB1-AC4E-265832AC018E}"/>
              </a:ext>
            </a:extLst>
          </p:cNvPr>
          <p:cNvSpPr/>
          <p:nvPr/>
        </p:nvSpPr>
        <p:spPr>
          <a:xfrm flipH="1">
            <a:off x="1487660" y="4893540"/>
            <a:ext cx="3654651" cy="1871663"/>
          </a:xfrm>
          <a:prstGeom prst="wedgeEllipseCallout">
            <a:avLst>
              <a:gd name="adj1" fmla="val -67165"/>
              <a:gd name="adj2" fmla="val -6805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L’occasion d’interroger les pratiques</a:t>
            </a:r>
          </a:p>
        </p:txBody>
      </p:sp>
      <p:sp>
        <p:nvSpPr>
          <p:cNvPr id="25" name="Bulle ronde 2">
            <a:extLst>
              <a:ext uri="{FF2B5EF4-FFF2-40B4-BE49-F238E27FC236}">
                <a16:creationId xmlns:a16="http://schemas.microsoft.com/office/drawing/2014/main" id="{22FB8A6A-3F1B-244D-A504-EE066513C49A}"/>
              </a:ext>
            </a:extLst>
          </p:cNvPr>
          <p:cNvSpPr/>
          <p:nvPr/>
        </p:nvSpPr>
        <p:spPr>
          <a:xfrm>
            <a:off x="2825875" y="894051"/>
            <a:ext cx="3657218" cy="1560513"/>
          </a:xfrm>
          <a:prstGeom prst="wedgeEllipseCallout">
            <a:avLst>
              <a:gd name="adj1" fmla="val 23705"/>
              <a:gd name="adj2" fmla="val 1195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Une intention</a:t>
            </a: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Une prévision </a:t>
            </a: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Des principes d’action </a:t>
            </a:r>
          </a:p>
        </p:txBody>
      </p:sp>
    </p:spTree>
    <p:extLst>
      <p:ext uri="{BB962C8B-B14F-4D97-AF65-F5344CB8AC3E}">
        <p14:creationId xmlns:p14="http://schemas.microsoft.com/office/powerpoint/2010/main" val="9135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oallia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F1F51"/>
      </a:accent1>
      <a:accent2>
        <a:srgbClr val="0B509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 cap="rnd">
          <a:solidFill>
            <a:schemeClr val="bg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719F4915-F659-6E4A-9404-9D29FDAA8D1E}" vid="{1506D96A-FBCD-8844-B046-F61C0099F4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11a323-ad4c-48df-9e37-990bc010f595" xsi:nil="true"/>
    <lcf76f155ced4ddcb4097134ff3c332f xmlns="321ccc44-0f2b-4aea-ae62-78b90a3d77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E7C924DAC29498ED46FC1396FFF84" ma:contentTypeVersion="16" ma:contentTypeDescription="Crée un document." ma:contentTypeScope="" ma:versionID="d4acdb64fe2c02270ad812706fcee4b2">
  <xsd:schema xmlns:xsd="http://www.w3.org/2001/XMLSchema" xmlns:xs="http://www.w3.org/2001/XMLSchema" xmlns:p="http://schemas.microsoft.com/office/2006/metadata/properties" xmlns:ns2="321ccc44-0f2b-4aea-ae62-78b90a3d779b" xmlns:ns3="4d11a323-ad4c-48df-9e37-990bc010f595" targetNamespace="http://schemas.microsoft.com/office/2006/metadata/properties" ma:root="true" ma:fieldsID="f942b319be0648360e3be393ee0612ff" ns2:_="" ns3:_="">
    <xsd:import namespace="321ccc44-0f2b-4aea-ae62-78b90a3d779b"/>
    <xsd:import namespace="4d11a323-ad4c-48df-9e37-990bc010f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ccc44-0f2b-4aea-ae62-78b90a3d7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b319c48-48f3-43e4-a9bf-254201f88a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1a323-ad4c-48df-9e37-990bc010f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cef7f0b-13a3-4286-81c8-4a6dbdca159a}" ma:internalName="TaxCatchAll" ma:showField="CatchAllData" ma:web="4d11a323-ad4c-48df-9e37-990bc010f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A635E-6CE3-44B0-BD3A-159318F9567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4d11a323-ad4c-48df-9e37-990bc010f595"/>
    <ds:schemaRef ds:uri="321ccc44-0f2b-4aea-ae62-78b90a3d779b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3E0FBB-2649-45DE-95E8-F1DA5A461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ccc44-0f2b-4aea-ae62-78b90a3d779b"/>
    <ds:schemaRef ds:uri="4d11a323-ad4c-48df-9e37-990bc010f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8F5026-E907-4657-B64D-77EB222D1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2302</Words>
  <Application>Microsoft Office PowerPoint</Application>
  <PresentationFormat>Grand écran</PresentationFormat>
  <Paragraphs>555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Aptos</vt:lpstr>
      <vt:lpstr>Arial</vt:lpstr>
      <vt:lpstr>Calibri</vt:lpstr>
      <vt:lpstr>Century Gothic</vt:lpstr>
      <vt:lpstr>Helvetica Light</vt:lpstr>
      <vt:lpstr>Montserrat</vt:lpstr>
      <vt:lpstr>Police système Courant</vt:lpstr>
      <vt:lpstr>Times New Roman</vt:lpstr>
      <vt:lpstr>Trebuchet MS</vt:lpstr>
      <vt:lpstr>Verdana</vt:lpstr>
      <vt:lpstr>Wingdings</vt:lpstr>
      <vt:lpstr>Thème Office</vt:lpstr>
      <vt:lpstr>Feuille de calcul Microsoft Excel 97-2003</vt:lpstr>
      <vt:lpstr> LE PROJET D’ETABLISSEMENT  Réunion de lancement / Présentation  …………… 00/00/2025</vt:lpstr>
      <vt:lpstr>            Objectifs</vt:lpstr>
      <vt:lpstr>1_ Introduction :   les principes fondamentaux de la Loi 2002-2   Le droit des usagers </vt:lpstr>
      <vt:lpstr>Les principes fondamentaux de la Loi 2002-2</vt:lpstr>
      <vt:lpstr>Les droits des usagers</vt:lpstr>
      <vt:lpstr>Les outils de la Loi 2002-2</vt:lpstr>
      <vt:lpstr>2_ Le Projet d’établissement </vt:lpstr>
      <vt:lpstr>Une obligation réglementaire     </vt:lpstr>
      <vt:lpstr>S’engager dans un nouveau projet </vt:lpstr>
      <vt:lpstr>Les objectifs du projet d’établissement </vt:lpstr>
      <vt:lpstr>Présentation PowerPoint</vt:lpstr>
      <vt:lpstr>Une co construction avec les équipes, les personnes accompagnées, les partenaires </vt:lpstr>
      <vt:lpstr>3_ les étapes de l’élaboration du projet d’établissement      </vt:lpstr>
      <vt:lpstr>Schéma global d’élaboration du projet d’établissement</vt:lpstr>
      <vt:lpstr>Les prochaines étapes de l’élaboration du projet d’établissement</vt:lpstr>
      <vt:lpstr>Le comité de pilotage du Projet d’établissement </vt:lpstr>
      <vt:lpstr>Pourquoi mettre en place un comité de pilotage ?</vt:lpstr>
      <vt:lpstr>Les objectifs  du comité de pilotage ?</vt:lpstr>
      <vt:lpstr>Une trame de projet d’établissement proposée et totalement aménageable</vt:lpstr>
      <vt:lpstr>Quelles thématiques ?   </vt:lpstr>
      <vt:lpstr>Le travail préparatoire – élaboration du Diagnostic  Quels supports de travail ?</vt:lpstr>
      <vt:lpstr>Du diagnostic aux fiches actions pour alimenter un plan d’amélioration continue  </vt:lpstr>
      <vt:lpstr>Du diagnostic aux fiches actions pour alimenter un plan d’amélioration continue  </vt:lpstr>
      <vt:lpstr>Du diagnostic aux fiches actions pour alimenter un plan d’amélioration continue  </vt:lpstr>
      <vt:lpstr>4_ Le circuit de validation du projet d’établissement      </vt:lpstr>
      <vt:lpstr>Les phases de validation du projet d’établissement   </vt:lpstr>
      <vt:lpstr>Proposition d’un calendrier type 12 mois </vt:lpstr>
      <vt:lpstr>Proposition d’un calendrier type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 de communication  d’accompagnement du changement  pour le lancement de la réorganisation</dc:title>
  <dc:creator>JEANSON, Julia</dc:creator>
  <cp:lastModifiedBy>LAVINA, Sarah</cp:lastModifiedBy>
  <cp:revision>31</cp:revision>
  <dcterms:created xsi:type="dcterms:W3CDTF">2024-04-24T12:10:16Z</dcterms:created>
  <dcterms:modified xsi:type="dcterms:W3CDTF">2025-04-25T15:39:51Z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db4a9e-ca0d-4be2-b834-9c0c12cfa0eb_Enabled">
    <vt:lpwstr>true</vt:lpwstr>
  </property>
  <property fmtid="{D5CDD505-2E9C-101B-9397-08002B2CF9AE}" pid="3" name="MSIP_Label_72db4a9e-ca0d-4be2-b834-9c0c12cfa0eb_SetDate">
    <vt:lpwstr>2024-04-24T12:16:40Z</vt:lpwstr>
  </property>
  <property fmtid="{D5CDD505-2E9C-101B-9397-08002B2CF9AE}" pid="4" name="MSIP_Label_72db4a9e-ca0d-4be2-b834-9c0c12cfa0eb_Method">
    <vt:lpwstr>Standard</vt:lpwstr>
  </property>
  <property fmtid="{D5CDD505-2E9C-101B-9397-08002B2CF9AE}" pid="5" name="MSIP_Label_72db4a9e-ca0d-4be2-b834-9c0c12cfa0eb_Name">
    <vt:lpwstr>defa4170-0d19-0005-0004-bc88714345d2</vt:lpwstr>
  </property>
  <property fmtid="{D5CDD505-2E9C-101B-9397-08002B2CF9AE}" pid="6" name="MSIP_Label_72db4a9e-ca0d-4be2-b834-9c0c12cfa0eb_SiteId">
    <vt:lpwstr>46e421ad-bbd9-4fae-8d7d-aad8830601f0</vt:lpwstr>
  </property>
  <property fmtid="{D5CDD505-2E9C-101B-9397-08002B2CF9AE}" pid="7" name="MSIP_Label_72db4a9e-ca0d-4be2-b834-9c0c12cfa0eb_ActionId">
    <vt:lpwstr>51322f38-bf71-4d0a-9d01-e7cd942672b7</vt:lpwstr>
  </property>
  <property fmtid="{D5CDD505-2E9C-101B-9397-08002B2CF9AE}" pid="8" name="MSIP_Label_72db4a9e-ca0d-4be2-b834-9c0c12cfa0eb_ContentBits">
    <vt:lpwstr>0</vt:lpwstr>
  </property>
  <property fmtid="{D5CDD505-2E9C-101B-9397-08002B2CF9AE}" pid="9" name="ContentTypeId">
    <vt:lpwstr>0x010100F52E7C924DAC29498ED46FC1396FFF84</vt:lpwstr>
  </property>
  <property fmtid="{D5CDD505-2E9C-101B-9397-08002B2CF9AE}" pid="10" name="MediaServiceImageTags">
    <vt:lpwstr/>
  </property>
</Properties>
</file>